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256" r:id="rId2"/>
    <p:sldId id="257" r:id="rId3"/>
    <p:sldId id="281" r:id="rId4"/>
    <p:sldId id="282" r:id="rId5"/>
    <p:sldId id="259" r:id="rId6"/>
    <p:sldId id="267" r:id="rId7"/>
    <p:sldId id="268" r:id="rId8"/>
    <p:sldId id="269" r:id="rId9"/>
    <p:sldId id="273" r:id="rId10"/>
    <p:sldId id="261" r:id="rId11"/>
    <p:sldId id="285" r:id="rId12"/>
    <p:sldId id="283" r:id="rId13"/>
    <p:sldId id="274" r:id="rId14"/>
    <p:sldId id="289" r:id="rId15"/>
    <p:sldId id="290" r:id="rId16"/>
    <p:sldId id="291" r:id="rId17"/>
    <p:sldId id="284" r:id="rId18"/>
    <p:sldId id="264" r:id="rId19"/>
    <p:sldId id="292" r:id="rId20"/>
    <p:sldId id="278" r:id="rId21"/>
    <p:sldId id="293" r:id="rId22"/>
    <p:sldId id="294" r:id="rId23"/>
    <p:sldId id="295" r:id="rId24"/>
    <p:sldId id="265" r:id="rId25"/>
    <p:sldId id="287" r:id="rId26"/>
    <p:sldId id="28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547"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DB9621-97F6-484D-8DB2-57597F0AB36C}" type="datetimeFigureOut">
              <a:rPr lang="en-US" smtClean="0"/>
              <a:t>4/4/2017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2445F0-8639-1247-9070-501B65CBDBB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287D4-DA42-4093-9BBF-A4FCA3B4BA84}" type="datetimeFigureOut">
              <a:rPr lang="en-US" smtClean="0"/>
              <a:t>4/4/2017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A2067-62F5-4DE9-8343-369941B0187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3</a:t>
            </a:fld>
            <a:endParaRPr lang="en-US"/>
          </a:p>
        </p:txBody>
      </p:sp>
    </p:spTree>
    <p:extLst>
      <p:ext uri="{BB962C8B-B14F-4D97-AF65-F5344CB8AC3E}">
        <p14:creationId xmlns:p14="http://schemas.microsoft.com/office/powerpoint/2010/main" val="273077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2A2067-62F5-4DE9-8343-369941B01870}" type="slidenum">
              <a:rPr lang="en-US" smtClean="0"/>
              <a:t>17</a:t>
            </a:fld>
            <a:endParaRPr lang="en-US"/>
          </a:p>
        </p:txBody>
      </p:sp>
    </p:spTree>
    <p:extLst>
      <p:ext uri="{BB962C8B-B14F-4D97-AF65-F5344CB8AC3E}">
        <p14:creationId xmlns:p14="http://schemas.microsoft.com/office/powerpoint/2010/main" val="3923503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18</a:t>
            </a:fld>
            <a:endParaRPr lang="en-US"/>
          </a:p>
        </p:txBody>
      </p:sp>
    </p:spTree>
    <p:extLst>
      <p:ext uri="{BB962C8B-B14F-4D97-AF65-F5344CB8AC3E}">
        <p14:creationId xmlns:p14="http://schemas.microsoft.com/office/powerpoint/2010/main" val="3690985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19</a:t>
            </a:fld>
            <a:endParaRPr lang="en-US"/>
          </a:p>
        </p:txBody>
      </p:sp>
    </p:spTree>
    <p:extLst>
      <p:ext uri="{BB962C8B-B14F-4D97-AF65-F5344CB8AC3E}">
        <p14:creationId xmlns:p14="http://schemas.microsoft.com/office/powerpoint/2010/main" val="3235802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20</a:t>
            </a:fld>
            <a:endParaRPr lang="en-US"/>
          </a:p>
        </p:txBody>
      </p:sp>
    </p:spTree>
    <p:extLst>
      <p:ext uri="{BB962C8B-B14F-4D97-AF65-F5344CB8AC3E}">
        <p14:creationId xmlns:p14="http://schemas.microsoft.com/office/powerpoint/2010/main" val="3339017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21</a:t>
            </a:fld>
            <a:endParaRPr lang="en-US"/>
          </a:p>
        </p:txBody>
      </p:sp>
    </p:spTree>
    <p:extLst>
      <p:ext uri="{BB962C8B-B14F-4D97-AF65-F5344CB8AC3E}">
        <p14:creationId xmlns:p14="http://schemas.microsoft.com/office/powerpoint/2010/main" val="304197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37931725" indent="-374745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9BBD406-F06F-4CC0-AF4C-4160A18E40A2}" type="slidenum">
              <a:rPr lang="en-US" altLang="en-US" sz="1200" smtClean="0"/>
              <a:pPr/>
              <a:t>26</a:t>
            </a:fld>
            <a:endParaRPr lang="en-US" altLang="en-US" sz="1200"/>
          </a:p>
        </p:txBody>
      </p:sp>
      <p:sp>
        <p:nvSpPr>
          <p:cNvPr id="64515" name="Rectangle 2"/>
          <p:cNvSpPr>
            <a:spLocks noGrp="1" noRot="1" noChangeAspect="1" noChangeArrowheads="1" noTextEdit="1"/>
          </p:cNvSpPr>
          <p:nvPr>
            <p:ph type="sldImg"/>
          </p:nvPr>
        </p:nvSpPr>
        <p:spPr>
          <a:solidFill>
            <a:srgbClr val="FFFFFF"/>
          </a:solidFill>
          <a:ln/>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9652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509 miles wide but 1000miles long</a:t>
            </a:r>
            <a:endParaRPr lang="en-US">
              <a:latin typeface="Calibri"/>
            </a:endParaRPr>
          </a:p>
        </p:txBody>
      </p:sp>
      <p:sp>
        <p:nvSpPr>
          <p:cNvPr id="4" name="Slide Number Placeholder 3"/>
          <p:cNvSpPr>
            <a:spLocks noGrp="1"/>
          </p:cNvSpPr>
          <p:nvPr>
            <p:ph type="sldNum" sz="quarter" idx="10"/>
          </p:nvPr>
        </p:nvSpPr>
        <p:spPr/>
        <p:txBody>
          <a:bodyPr/>
          <a:lstStyle/>
          <a:p>
            <a:fld id="{D92A2067-62F5-4DE9-8343-369941B01870}" type="slidenum">
              <a:rPr lang="en-US" smtClean="0"/>
              <a:t>5</a:t>
            </a:fld>
            <a:endParaRPr lang="en-US"/>
          </a:p>
        </p:txBody>
      </p:sp>
    </p:spTree>
    <p:extLst>
      <p:ext uri="{BB962C8B-B14F-4D97-AF65-F5344CB8AC3E}">
        <p14:creationId xmlns:p14="http://schemas.microsoft.com/office/powerpoint/2010/main" val="3058581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6</a:t>
            </a:fld>
            <a:endParaRPr lang="en-US"/>
          </a:p>
        </p:txBody>
      </p:sp>
    </p:spTree>
    <p:extLst>
      <p:ext uri="{BB962C8B-B14F-4D97-AF65-F5344CB8AC3E}">
        <p14:creationId xmlns:p14="http://schemas.microsoft.com/office/powerpoint/2010/main" val="355202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10</a:t>
            </a:fld>
            <a:endParaRPr lang="en-US"/>
          </a:p>
        </p:txBody>
      </p:sp>
    </p:spTree>
    <p:extLst>
      <p:ext uri="{BB962C8B-B14F-4D97-AF65-F5344CB8AC3E}">
        <p14:creationId xmlns:p14="http://schemas.microsoft.com/office/powerpoint/2010/main" val="1293818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12</a:t>
            </a:fld>
            <a:endParaRPr lang="en-US"/>
          </a:p>
        </p:txBody>
      </p:sp>
    </p:spTree>
    <p:extLst>
      <p:ext uri="{BB962C8B-B14F-4D97-AF65-F5344CB8AC3E}">
        <p14:creationId xmlns:p14="http://schemas.microsoft.com/office/powerpoint/2010/main" val="137585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13</a:t>
            </a:fld>
            <a:endParaRPr lang="en-US"/>
          </a:p>
        </p:txBody>
      </p:sp>
    </p:spTree>
    <p:extLst>
      <p:ext uri="{BB962C8B-B14F-4D97-AF65-F5344CB8AC3E}">
        <p14:creationId xmlns:p14="http://schemas.microsoft.com/office/powerpoint/2010/main" val="193777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14</a:t>
            </a:fld>
            <a:endParaRPr lang="en-US"/>
          </a:p>
        </p:txBody>
      </p:sp>
    </p:spTree>
    <p:extLst>
      <p:ext uri="{BB962C8B-B14F-4D97-AF65-F5344CB8AC3E}">
        <p14:creationId xmlns:p14="http://schemas.microsoft.com/office/powerpoint/2010/main" val="2355380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15</a:t>
            </a:fld>
            <a:endParaRPr lang="en-US"/>
          </a:p>
        </p:txBody>
      </p:sp>
    </p:spTree>
    <p:extLst>
      <p:ext uri="{BB962C8B-B14F-4D97-AF65-F5344CB8AC3E}">
        <p14:creationId xmlns:p14="http://schemas.microsoft.com/office/powerpoint/2010/main" val="534399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2A2067-62F5-4DE9-8343-369941B01870}" type="slidenum">
              <a:rPr lang="en-US" smtClean="0"/>
              <a:t>16</a:t>
            </a:fld>
            <a:endParaRPr lang="en-US"/>
          </a:p>
        </p:txBody>
      </p:sp>
    </p:spTree>
    <p:extLst>
      <p:ext uri="{BB962C8B-B14F-4D97-AF65-F5344CB8AC3E}">
        <p14:creationId xmlns:p14="http://schemas.microsoft.com/office/powerpoint/2010/main" val="2199011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640B4E-7B32-483C-824D-D40708ED0F0D}"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183857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40B4E-7B32-483C-824D-D40708ED0F0D}"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1813015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40B4E-7B32-483C-824D-D40708ED0F0D}"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58334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263C8771-19C5-459A-9025-FE809C5BC5BF}" type="slidenum">
              <a:rPr lang="en-US" altLang="en-US"/>
              <a:pPr>
                <a:defRPr/>
              </a:pPr>
              <a:t>‹#›</a:t>
            </a:fld>
            <a:endParaRPr lang="en-US" altLang="en-US"/>
          </a:p>
        </p:txBody>
      </p:sp>
    </p:spTree>
    <p:extLst>
      <p:ext uri="{BB962C8B-B14F-4D97-AF65-F5344CB8AC3E}">
        <p14:creationId xmlns:p14="http://schemas.microsoft.com/office/powerpoint/2010/main" val="299039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40B4E-7B32-483C-824D-D40708ED0F0D}"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4015778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640B4E-7B32-483C-824D-D40708ED0F0D}" type="datetimeFigureOut">
              <a:rPr lang="en-US" smtClean="0"/>
              <a:t>4/4/2017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1313651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640B4E-7B32-483C-824D-D40708ED0F0D}"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2468149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640B4E-7B32-483C-824D-D40708ED0F0D}" type="datetimeFigureOut">
              <a:rPr lang="en-US" smtClean="0"/>
              <a:t>4/4/2017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504072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640B4E-7B32-483C-824D-D40708ED0F0D}" type="datetimeFigureOut">
              <a:rPr lang="en-US" smtClean="0"/>
              <a:t>4/4/2017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158763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640B4E-7B32-483C-824D-D40708ED0F0D}" type="datetimeFigureOut">
              <a:rPr lang="en-US" smtClean="0"/>
              <a:t>4/4/2017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2253336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640B4E-7B32-483C-824D-D40708ED0F0D}"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3452307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640B4E-7B32-483C-824D-D40708ED0F0D}" type="datetimeFigureOut">
              <a:rPr lang="en-US" smtClean="0"/>
              <a:t>4/4/2017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85CD1C-8D67-4666-A9D7-F195462C678F}" type="slidenum">
              <a:rPr lang="en-US" smtClean="0"/>
              <a:t>‹#›</a:t>
            </a:fld>
            <a:endParaRPr lang="en-US"/>
          </a:p>
        </p:txBody>
      </p:sp>
    </p:spTree>
    <p:extLst>
      <p:ext uri="{BB962C8B-B14F-4D97-AF65-F5344CB8AC3E}">
        <p14:creationId xmlns:p14="http://schemas.microsoft.com/office/powerpoint/2010/main" val="17707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40B4E-7B32-483C-824D-D40708ED0F0D}" type="datetimeFigureOut">
              <a:rPr lang="en-US" smtClean="0"/>
              <a:t>4/4/2017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85CD1C-8D67-4666-A9D7-F195462C678F}" type="slidenum">
              <a:rPr lang="en-US" smtClean="0"/>
              <a:t>‹#›</a:t>
            </a:fld>
            <a:endParaRPr lang="en-US"/>
          </a:p>
        </p:txBody>
      </p:sp>
    </p:spTree>
    <p:extLst>
      <p:ext uri="{BB962C8B-B14F-4D97-AF65-F5344CB8AC3E}">
        <p14:creationId xmlns:p14="http://schemas.microsoft.com/office/powerpoint/2010/main" val="11610704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8" y="0"/>
            <a:ext cx="12184264" cy="6858000"/>
          </a:xfrm>
          <a:prstGeom prst="rect">
            <a:avLst/>
          </a:prstGeom>
        </p:spPr>
      </p:pic>
      <p:sp>
        <p:nvSpPr>
          <p:cNvPr id="6" name="Title 1"/>
          <p:cNvSpPr txBox="1">
            <a:spLocks/>
          </p:cNvSpPr>
          <p:nvPr/>
        </p:nvSpPr>
        <p:spPr>
          <a:xfrm>
            <a:off x="0" y="105556"/>
            <a:ext cx="12285862" cy="1938992"/>
          </a:xfrm>
          <a:prstGeom prst="rect">
            <a:avLst/>
          </a:prstGeom>
          <a:solidFill>
            <a:schemeClr val="bg1">
              <a:alpha val="40000"/>
            </a:schemeClr>
          </a:solidFill>
        </p:spPr>
        <p:txBody>
          <a:bodyPr vert="horz" wrap="square"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000" dirty="0">
                <a:effectLst>
                  <a:outerShdw blurRad="38100" dist="38100" dir="2700000" algn="tl">
                    <a:srgbClr val="000000">
                      <a:alpha val="43137"/>
                    </a:srgbClr>
                  </a:outerShdw>
                  <a:reflection blurRad="177800" stA="95000" endPos="52000" dir="5400000" sy="-100000" algn="bl" rotWithShape="0"/>
                </a:effectLst>
                <a:latin typeface="+mn-lt"/>
                <a:ea typeface="Futura Medium" charset="0"/>
                <a:cs typeface="Futura Medium" charset="0"/>
              </a:rPr>
              <a:t>Analysis of the Impacts of Geology and Fluvial Processes on the Development of Drainage Networks on the </a:t>
            </a:r>
            <a:r>
              <a:rPr lang="en-US" sz="4000" dirty="0" err="1">
                <a:effectLst>
                  <a:outerShdw blurRad="38100" dist="38100" dir="2700000" algn="tl">
                    <a:srgbClr val="000000">
                      <a:alpha val="43137"/>
                    </a:srgbClr>
                  </a:outerShdw>
                  <a:reflection blurRad="177800" stA="95000" endPos="52000" dir="5400000" sy="-100000" algn="bl" rotWithShape="0"/>
                </a:effectLst>
                <a:latin typeface="+mn-lt"/>
                <a:ea typeface="Futura Medium" charset="0"/>
                <a:cs typeface="Futura Medium" charset="0"/>
              </a:rPr>
              <a:t>Tharsis</a:t>
            </a:r>
            <a:r>
              <a:rPr lang="en-US" sz="4000" dirty="0">
                <a:effectLst>
                  <a:outerShdw blurRad="38100" dist="38100" dir="2700000" algn="tl">
                    <a:srgbClr val="000000">
                      <a:alpha val="43137"/>
                    </a:srgbClr>
                  </a:outerShdw>
                  <a:reflection blurRad="177800" stA="95000" endPos="52000" dir="5400000" sy="-100000" algn="bl" rotWithShape="0"/>
                </a:effectLst>
                <a:latin typeface="+mn-lt"/>
                <a:ea typeface="Futura Medium" charset="0"/>
                <a:cs typeface="Futura Medium" charset="0"/>
              </a:rPr>
              <a:t> Volcanic Region, Mars</a:t>
            </a:r>
          </a:p>
        </p:txBody>
      </p:sp>
      <p:sp>
        <p:nvSpPr>
          <p:cNvPr id="10" name="Title 1"/>
          <p:cNvSpPr txBox="1">
            <a:spLocks/>
          </p:cNvSpPr>
          <p:nvPr/>
        </p:nvSpPr>
        <p:spPr>
          <a:xfrm>
            <a:off x="770616" y="3493130"/>
            <a:ext cx="10440785" cy="1508105"/>
          </a:xfrm>
          <a:prstGeom prst="rect">
            <a:avLst/>
          </a:prstGeom>
        </p:spPr>
        <p:txBody>
          <a:bodyPr vert="horz" lIns="91440" tIns="45720" rIns="91440" bIns="4572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3600">
                <a:effectLst>
                  <a:outerShdw blurRad="38100" dist="38100" dir="2700000" algn="tl">
                    <a:srgbClr val="000000">
                      <a:alpha val="43137"/>
                    </a:srgbClr>
                  </a:outerShdw>
                  <a:reflection blurRad="177800" stA="95000" endPos="52000" dir="5400000" sy="-100000" algn="bl" rotWithShape="0"/>
                </a:effectLst>
                <a:latin typeface="+mn-lt"/>
                <a:ea typeface="Futura Medium" charset="0"/>
                <a:cs typeface="Futura Medium" charset="0"/>
              </a:rPr>
              <a:t>Alexander Danielson</a:t>
            </a:r>
          </a:p>
          <a:p>
            <a:pPr>
              <a:lnSpc>
                <a:spcPct val="100000"/>
              </a:lnSpc>
            </a:pPr>
            <a:r>
              <a:rPr lang="en-US" sz="2000"/>
              <a:t>Supervisor: Miriam Rios-Sanchez</a:t>
            </a:r>
          </a:p>
          <a:p>
            <a:pPr>
              <a:lnSpc>
                <a:spcPct val="100000"/>
              </a:lnSpc>
            </a:pPr>
            <a:endParaRPr lang="en-US" sz="3600">
              <a:effectLst>
                <a:outerShdw blurRad="38100" dist="38100" dir="2700000" algn="tl">
                  <a:srgbClr val="000000">
                    <a:alpha val="43137"/>
                  </a:srgbClr>
                </a:outerShdw>
                <a:reflection blurRad="177800" stA="95000" endPos="52000" dir="5400000" sy="-100000" algn="bl" rotWithShape="0"/>
              </a:effectLst>
              <a:latin typeface="+mn-lt"/>
              <a:ea typeface="Futura Medium" charset="0"/>
              <a:cs typeface="Futura Medium" charset="0"/>
            </a:endParaRPr>
          </a:p>
        </p:txBody>
      </p:sp>
      <p:sp>
        <p:nvSpPr>
          <p:cNvPr id="2" name="TextBox 1"/>
          <p:cNvSpPr txBox="1"/>
          <p:nvPr/>
        </p:nvSpPr>
        <p:spPr>
          <a:xfrm>
            <a:off x="8932334" y="5926597"/>
            <a:ext cx="3259666" cy="830997"/>
          </a:xfrm>
          <a:prstGeom prst="rect">
            <a:avLst/>
          </a:prstGeom>
          <a:noFill/>
        </p:spPr>
        <p:txBody>
          <a:bodyPr wrap="square" rtlCol="0">
            <a:spAutoFit/>
          </a:bodyPr>
          <a:lstStyle/>
          <a:p>
            <a:pPr lvl="1"/>
            <a:r>
              <a:rPr lang="en-US" sz="1600" kern="1200">
                <a:solidFill>
                  <a:schemeClr val="tx1"/>
                </a:solidFill>
              </a:rPr>
              <a:t>Center for Environmental, Economic, Earth and Space Studies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189" y="5001235"/>
            <a:ext cx="4777724" cy="1310143"/>
          </a:xfrm>
          <a:prstGeom prst="rect">
            <a:avLst/>
          </a:prstGeom>
        </p:spPr>
      </p:pic>
      <p:sp>
        <p:nvSpPr>
          <p:cNvPr id="3" name="Rectangle 2"/>
          <p:cNvSpPr/>
          <p:nvPr/>
        </p:nvSpPr>
        <p:spPr>
          <a:xfrm>
            <a:off x="0" y="6399286"/>
            <a:ext cx="2415213" cy="369332"/>
          </a:xfrm>
          <a:prstGeom prst="rect">
            <a:avLst/>
          </a:prstGeom>
        </p:spPr>
        <p:txBody>
          <a:bodyPr wrap="none">
            <a:spAutoFit/>
          </a:bodyPr>
          <a:lstStyle/>
          <a:p>
            <a:r>
              <a:rPr lang="en-US"/>
              <a:t>Bemidji State University</a:t>
            </a:r>
          </a:p>
        </p:txBody>
      </p:sp>
    </p:spTree>
    <p:extLst>
      <p:ext uri="{BB962C8B-B14F-4D97-AF65-F5344CB8AC3E}">
        <p14:creationId xmlns:p14="http://schemas.microsoft.com/office/powerpoint/2010/main" val="292206850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BEBA8EAE-BF5A-486C-A8C5-ECC9F3942E4B}">
                <a14:imgProps xmlns:a14="http://schemas.microsoft.com/office/drawing/2010/main">
                  <a14:imgLayer r:embed="rId4">
                    <a14:imgEffect>
                      <a14:saturation sat="39000"/>
                    </a14:imgEffect>
                  </a14:imgLayer>
                </a14:imgProps>
              </a:ext>
              <a:ext uri="{28A0092B-C50C-407E-A947-70E740481C1C}">
                <a14:useLocalDpi xmlns:a14="http://schemas.microsoft.com/office/drawing/2010/main" val="0"/>
              </a:ext>
            </a:extLst>
          </a:blip>
          <a:stretch>
            <a:fillRect/>
          </a:stretch>
        </p:blipFill>
        <p:spPr>
          <a:xfrm>
            <a:off x="0" y="0"/>
            <a:ext cx="12259733" cy="6924361"/>
          </a:xfrm>
          <a:solidFill>
            <a:schemeClr val="bg1"/>
          </a:solidFill>
        </p:spPr>
      </p:pic>
      <p:sp>
        <p:nvSpPr>
          <p:cNvPr id="6" name="Title 1"/>
          <p:cNvSpPr txBox="1">
            <a:spLocks/>
          </p:cNvSpPr>
          <p:nvPr/>
        </p:nvSpPr>
        <p:spPr>
          <a:xfrm>
            <a:off x="2136913" y="5987008"/>
            <a:ext cx="10515600" cy="46478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i="1">
                <a:latin typeface="Futura Medium" charset="0"/>
                <a:ea typeface="Futura Medium" charset="0"/>
                <a:cs typeface="Futura Medium" charset="0"/>
              </a:rPr>
              <a:t>In this study, digital processing of MOLA digital elevation models were used to characterize the drainage basin of the </a:t>
            </a:r>
            <a:r>
              <a:rPr lang="en-US" sz="2400" i="1" err="1">
                <a:latin typeface="Futura Medium" charset="0"/>
                <a:ea typeface="Futura Medium" charset="0"/>
                <a:cs typeface="Futura Medium" charset="0"/>
              </a:rPr>
              <a:t>Tharsis</a:t>
            </a:r>
            <a:r>
              <a:rPr lang="en-US" sz="2400" i="1">
                <a:latin typeface="Futura Medium" charset="0"/>
                <a:ea typeface="Futura Medium" charset="0"/>
                <a:cs typeface="Futura Medium" charset="0"/>
              </a:rPr>
              <a:t> volcanic region. Lineaments of tectonic origin were mapped using several digital models derived from the MOLA DEM. Drainage network characteristics were compared to the lineaments to determine the influence of geology on its configuration. Drainage basin properties were compared to basins on Earth to establish if basins on Mars are of fluvial origin.</a:t>
            </a:r>
            <a:endParaRPr lang="en-US" sz="2400" i="1">
              <a:effectLst>
                <a:outerShdw blurRad="38100" dist="38100" dir="2700000" algn="tl">
                  <a:srgbClr val="000000">
                    <a:alpha val="43137"/>
                  </a:srgbClr>
                </a:outerShdw>
              </a:effectLst>
              <a:latin typeface="Futura Medium" charset="0"/>
              <a:ea typeface="Futura Medium" charset="0"/>
              <a:cs typeface="Futura Medium" charset="0"/>
            </a:endParaRPr>
          </a:p>
        </p:txBody>
      </p:sp>
      <p:sp>
        <p:nvSpPr>
          <p:cNvPr id="7" name="Title 1"/>
          <p:cNvSpPr>
            <a:spLocks noGrp="1"/>
          </p:cNvSpPr>
          <p:nvPr>
            <p:ph type="title"/>
          </p:nvPr>
        </p:nvSpPr>
        <p:spPr>
          <a:xfrm>
            <a:off x="90313" y="0"/>
            <a:ext cx="10515600" cy="1325563"/>
          </a:xfrm>
          <a:solidFill>
            <a:schemeClr val="bg1">
              <a:alpha val="39000"/>
            </a:schemeClr>
          </a:solidFill>
        </p:spPr>
        <p:txBody>
          <a:bodyPr>
            <a:normAutofit/>
          </a:bodyPr>
          <a:lstStyle/>
          <a:p>
            <a:r>
              <a:rPr lang="en-US" sz="5400" dirty="0">
                <a:latin typeface="+mn-lt"/>
              </a:rPr>
              <a:t>Methods</a:t>
            </a:r>
          </a:p>
        </p:txBody>
      </p:sp>
      <p:sp>
        <p:nvSpPr>
          <p:cNvPr id="8" name="Content Placeholder 2"/>
          <p:cNvSpPr txBox="1">
            <a:spLocks/>
          </p:cNvSpPr>
          <p:nvPr/>
        </p:nvSpPr>
        <p:spPr>
          <a:xfrm>
            <a:off x="1866202" y="1295400"/>
            <a:ext cx="8858079" cy="5159375"/>
          </a:xfrm>
          <a:prstGeom prst="rect">
            <a:avLst/>
          </a:prstGeom>
          <a:solidFill>
            <a:schemeClr val="bg1">
              <a:alpha val="39000"/>
            </a:schemeClr>
          </a:solid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charset="0"/>
              <a:buChar char="•"/>
            </a:pPr>
            <a:r>
              <a:rPr lang="en-US" sz="3200" dirty="0">
                <a:ea typeface="Futura Medium" charset="0"/>
                <a:cs typeface="Futura Medium" charset="0"/>
              </a:rPr>
              <a:t>Digital processing of MOLA DEMs to extract drainage network.</a:t>
            </a:r>
          </a:p>
          <a:p>
            <a:pPr marL="342900" indent="-342900">
              <a:lnSpc>
                <a:spcPct val="150000"/>
              </a:lnSpc>
              <a:buFont typeface="Arial" charset="0"/>
              <a:buChar char="•"/>
            </a:pPr>
            <a:r>
              <a:rPr lang="en-US" sz="3200" dirty="0">
                <a:effectLst>
                  <a:outerShdw blurRad="38100" dist="38100" dir="2700000" algn="tl">
                    <a:srgbClr val="000000">
                      <a:alpha val="43137"/>
                    </a:srgbClr>
                  </a:outerShdw>
                </a:effectLst>
                <a:ea typeface="Futura Medium" charset="0"/>
                <a:cs typeface="Futura Medium" charset="0"/>
              </a:rPr>
              <a:t>Mapping of lineaments (believed of geological origin) on maps derived from DEM</a:t>
            </a:r>
          </a:p>
          <a:p>
            <a:pPr marL="342900" indent="-342900">
              <a:lnSpc>
                <a:spcPct val="150000"/>
              </a:lnSpc>
              <a:buFont typeface="Arial" charset="0"/>
              <a:buChar char="•"/>
            </a:pPr>
            <a:r>
              <a:rPr lang="en-US" sz="3200" dirty="0">
                <a:effectLst>
                  <a:outerShdw blurRad="38100" dist="38100" dir="2700000" algn="tl">
                    <a:srgbClr val="000000">
                      <a:alpha val="43137"/>
                    </a:srgbClr>
                  </a:outerShdw>
                </a:effectLst>
                <a:ea typeface="Futura Medium" charset="0"/>
                <a:cs typeface="Futura Medium" charset="0"/>
              </a:rPr>
              <a:t>Comparison of drainage network and lineament map to prove influence of geology.</a:t>
            </a:r>
          </a:p>
        </p:txBody>
      </p:sp>
    </p:spTree>
    <p:extLst>
      <p:ext uri="{BB962C8B-B14F-4D97-AF65-F5344CB8AC3E}">
        <p14:creationId xmlns:p14="http://schemas.microsoft.com/office/powerpoint/2010/main" val="172416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50" y="171450"/>
            <a:ext cx="13904076" cy="1325563"/>
          </a:xfrm>
        </p:spPr>
        <p:txBody>
          <a:bodyPr/>
          <a:lstStyle/>
          <a:p>
            <a:r>
              <a:rPr lang="en-US" dirty="0"/>
              <a:t>Digital processing of the MOLA for hydrologic analysis</a:t>
            </a:r>
          </a:p>
        </p:txBody>
      </p:sp>
      <p:sp>
        <p:nvSpPr>
          <p:cNvPr id="3" name="Content Placeholder 2"/>
          <p:cNvSpPr>
            <a:spLocks noGrp="1"/>
          </p:cNvSpPr>
          <p:nvPr>
            <p:ph idx="1"/>
          </p:nvPr>
        </p:nvSpPr>
        <p:spPr>
          <a:xfrm>
            <a:off x="1028315" y="1495329"/>
            <a:ext cx="10515600" cy="4351338"/>
          </a:xfrm>
        </p:spPr>
        <p:txBody>
          <a:bodyPr>
            <a:normAutofit/>
          </a:bodyPr>
          <a:lstStyle/>
          <a:p>
            <a:r>
              <a:rPr lang="en-US"/>
              <a:t>Extraction of the drainage networks using Arc-GIS</a:t>
            </a:r>
          </a:p>
          <a:p>
            <a:pPr lvl="1"/>
            <a:r>
              <a:rPr lang="en-US"/>
              <a:t>Flow direction</a:t>
            </a:r>
          </a:p>
          <a:p>
            <a:pPr lvl="1"/>
            <a:r>
              <a:rPr lang="en-US"/>
              <a:t>Flow accumulation</a:t>
            </a:r>
          </a:p>
          <a:p>
            <a:pPr lvl="1"/>
            <a:r>
              <a:rPr lang="en-US"/>
              <a:t>Flow Area</a:t>
            </a:r>
          </a:p>
          <a:p>
            <a:pPr lvl="2"/>
            <a:r>
              <a:rPr lang="en-US"/>
              <a:t>Times by Cell Size</a:t>
            </a:r>
          </a:p>
          <a:p>
            <a:pPr lvl="2"/>
            <a:r>
              <a:rPr lang="en-US"/>
              <a:t>Log10</a:t>
            </a:r>
          </a:p>
          <a:p>
            <a:pPr lvl="1"/>
            <a:r>
              <a:rPr lang="en-US"/>
              <a:t>Reclassification </a:t>
            </a:r>
          </a:p>
          <a:p>
            <a:pPr lvl="1"/>
            <a:r>
              <a:rPr lang="en-US"/>
              <a:t>Stream Order</a:t>
            </a:r>
          </a:p>
          <a:p>
            <a:pPr lvl="2"/>
            <a:r>
              <a:rPr lang="en-US" err="1"/>
              <a:t>Staher</a:t>
            </a:r>
            <a:endParaRPr lang="en-US"/>
          </a:p>
          <a:p>
            <a:pPr lvl="1"/>
            <a:r>
              <a:rPr lang="en-US"/>
              <a:t>Extraction of the stream network</a:t>
            </a:r>
          </a:p>
        </p:txBody>
      </p:sp>
    </p:spTree>
    <p:extLst>
      <p:ext uri="{BB962C8B-B14F-4D97-AF65-F5344CB8AC3E}">
        <p14:creationId xmlns:p14="http://schemas.microsoft.com/office/powerpoint/2010/main" val="10200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arn(inVertical)">
                                      <p:cBhvr>
                                        <p:cTn id="22" dur="500"/>
                                        <p:tgtEl>
                                          <p:spTgt spid="3">
                                            <p:txEl>
                                              <p:pRg st="5" end="5"/>
                                            </p:tx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arn(inVertical)">
                                      <p:cBhvr>
                                        <p:cTn id="25" dur="500"/>
                                        <p:tgtEl>
                                          <p:spTgt spid="3">
                                            <p:txEl>
                                              <p:pRg st="6" end="6"/>
                                            </p:tx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arn(inVertical)">
                                      <p:cBhvr>
                                        <p:cTn id="28" dur="500"/>
                                        <p:tgtEl>
                                          <p:spTgt spid="3">
                                            <p:txEl>
                                              <p:pRg st="7" end="7"/>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arn(inVertical)">
                                      <p:cBhvr>
                                        <p:cTn id="31" dur="500"/>
                                        <p:tgtEl>
                                          <p:spTgt spid="3">
                                            <p:txEl>
                                              <p:pRg st="8" end="8"/>
                                            </p:txEl>
                                          </p:spTgt>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arn(inVertical)">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90546" y="849468"/>
            <a:ext cx="8841670" cy="5651694"/>
          </a:xfrm>
          <a:prstGeom prst="rect">
            <a:avLst/>
          </a:prstGeom>
        </p:spPr>
      </p:pic>
      <p:cxnSp>
        <p:nvCxnSpPr>
          <p:cNvPr id="7" name="Straight Arrow Connector 6"/>
          <p:cNvCxnSpPr/>
          <p:nvPr/>
        </p:nvCxnSpPr>
        <p:spPr>
          <a:xfrm>
            <a:off x="1018794" y="2417956"/>
            <a:ext cx="1361868" cy="1393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28564" y="2076450"/>
            <a:ext cx="2240124" cy="369332"/>
          </a:xfrm>
          <a:prstGeom prst="rect">
            <a:avLst/>
          </a:prstGeom>
          <a:noFill/>
        </p:spPr>
        <p:txBody>
          <a:bodyPr wrap="square" rtlCol="0">
            <a:spAutoFit/>
          </a:bodyPr>
          <a:lstStyle/>
          <a:p>
            <a:r>
              <a:rPr lang="en-US" dirty="0"/>
              <a:t>Radial network</a:t>
            </a:r>
          </a:p>
        </p:txBody>
      </p:sp>
      <p:sp>
        <p:nvSpPr>
          <p:cNvPr id="9" name="Title 1"/>
          <p:cNvSpPr txBox="1">
            <a:spLocks/>
          </p:cNvSpPr>
          <p:nvPr/>
        </p:nvSpPr>
        <p:spPr>
          <a:xfrm>
            <a:off x="116074"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Drainage network obtained</a:t>
            </a:r>
          </a:p>
        </p:txBody>
      </p:sp>
      <p:pic>
        <p:nvPicPr>
          <p:cNvPr id="2050" name="Picture 2" descr="https://laulima.hawaii.edu/access/content/group/2c084cc1-8f08-442b-80e8-ed89faa22c33/book/chapter11/drainage_pattern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49812" y="363876"/>
            <a:ext cx="5029200" cy="28003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11650" y="1417638"/>
            <a:ext cx="5790781" cy="1654175"/>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flipH="1">
            <a:off x="6769648" y="1001475"/>
            <a:ext cx="2240124" cy="369332"/>
          </a:xfrm>
          <a:prstGeom prst="rect">
            <a:avLst/>
          </a:prstGeom>
          <a:solidFill>
            <a:schemeClr val="bg1">
              <a:lumMod val="50000"/>
              <a:lumOff val="50000"/>
            </a:schemeClr>
          </a:solidFill>
        </p:spPr>
        <p:txBody>
          <a:bodyPr wrap="square" rtlCol="0" anchor="t">
            <a:spAutoFit/>
          </a:bodyPr>
          <a:lstStyle/>
          <a:p>
            <a:pPr algn="ctr"/>
            <a:r>
              <a:rPr lang="en-US" dirty="0"/>
              <a:t>Water Divide</a:t>
            </a:r>
          </a:p>
        </p:txBody>
      </p:sp>
      <p:sp>
        <p:nvSpPr>
          <p:cNvPr id="3" name="Oval 2"/>
          <p:cNvSpPr/>
          <p:nvPr/>
        </p:nvSpPr>
        <p:spPr>
          <a:xfrm>
            <a:off x="4551247" y="3162300"/>
            <a:ext cx="1992379" cy="1479267"/>
          </a:xfrm>
          <a:prstGeom prst="ellipse">
            <a:avLst/>
          </a:prstGeom>
          <a:noFill/>
          <a:ln w="28575">
            <a:solidFill>
              <a:srgbClr val="CC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flipH="1">
            <a:off x="3484846" y="4737100"/>
            <a:ext cx="2240124" cy="369332"/>
          </a:xfrm>
          <a:prstGeom prst="rect">
            <a:avLst/>
          </a:prstGeom>
          <a:solidFill>
            <a:schemeClr val="bg1">
              <a:lumMod val="50000"/>
              <a:lumOff val="50000"/>
            </a:schemeClr>
          </a:solidFill>
        </p:spPr>
        <p:txBody>
          <a:bodyPr wrap="square" rtlCol="0" anchor="t">
            <a:spAutoFit/>
          </a:bodyPr>
          <a:lstStyle/>
          <a:p>
            <a:pPr algn="ctr"/>
            <a:r>
              <a:rPr lang="en-US" dirty="0"/>
              <a:t>Parallel network</a:t>
            </a:r>
          </a:p>
        </p:txBody>
      </p:sp>
      <p:cxnSp>
        <p:nvCxnSpPr>
          <p:cNvPr id="12" name="Straight Arrow Connector 11"/>
          <p:cNvCxnSpPr/>
          <p:nvPr/>
        </p:nvCxnSpPr>
        <p:spPr>
          <a:xfrm flipV="1">
            <a:off x="4464966" y="4161838"/>
            <a:ext cx="632950" cy="6308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H="1">
            <a:off x="4781441" y="1160803"/>
            <a:ext cx="585897" cy="79243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8576946" y="1232416"/>
            <a:ext cx="585897" cy="79243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63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10" grpId="0" animBg="1"/>
      <p:bldP spid="3"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78" y="161925"/>
            <a:ext cx="13107418" cy="1325563"/>
          </a:xfrm>
        </p:spPr>
        <p:txBody>
          <a:bodyPr>
            <a:normAutofit/>
          </a:bodyPr>
          <a:lstStyle/>
          <a:p>
            <a:pPr algn="ctr"/>
            <a:r>
              <a:rPr lang="en-US" sz="4200">
                <a:latin typeface="+mn-lt"/>
              </a:rPr>
              <a:t>Digital processing of the MOLA for geological purposes</a:t>
            </a:r>
            <a:endParaRPr lang="en-US">
              <a:solidFill>
                <a:srgbClr val="FFFFFF"/>
              </a:solidFill>
              <a:latin typeface="Calibri"/>
            </a:endParaRPr>
          </a:p>
        </p:txBody>
      </p:sp>
      <p:sp>
        <p:nvSpPr>
          <p:cNvPr id="3" name="Content Placeholder 2"/>
          <p:cNvSpPr>
            <a:spLocks noGrp="1"/>
          </p:cNvSpPr>
          <p:nvPr>
            <p:ph idx="1"/>
          </p:nvPr>
        </p:nvSpPr>
        <p:spPr>
          <a:xfrm>
            <a:off x="428465" y="1390650"/>
            <a:ext cx="10515600" cy="4741609"/>
          </a:xfrm>
        </p:spPr>
        <p:txBody>
          <a:bodyPr>
            <a:normAutofit/>
          </a:bodyPr>
          <a:lstStyle/>
          <a:p>
            <a:r>
              <a:rPr lang="en-US"/>
              <a:t>Slope: Measuring the incline (steepness) of a surface.</a:t>
            </a:r>
          </a:p>
          <a:p>
            <a:endParaRPr lang="en-US"/>
          </a:p>
          <a:p>
            <a:r>
              <a:rPr lang="en-US" err="1"/>
              <a:t>Hillshade</a:t>
            </a:r>
            <a:r>
              <a:rPr lang="en-US"/>
              <a:t>: Shadows drawn on a map to stimulate sun’s rays.</a:t>
            </a:r>
          </a:p>
          <a:p>
            <a:endParaRPr lang="en-US"/>
          </a:p>
          <a:p>
            <a:r>
              <a:rPr lang="en-US"/>
              <a:t>Aspect: The compass direction that a </a:t>
            </a:r>
            <a:r>
              <a:rPr lang="en-US" err="1"/>
              <a:t>topograpic</a:t>
            </a:r>
            <a:r>
              <a:rPr lang="en-US"/>
              <a:t> slope faces.</a:t>
            </a:r>
          </a:p>
          <a:p>
            <a:endParaRPr lang="en-US"/>
          </a:p>
          <a:p>
            <a:r>
              <a:rPr lang="en-US"/>
              <a:t>Overlay: Superimposed together</a:t>
            </a:r>
          </a:p>
          <a:p>
            <a:pPr lvl="1"/>
            <a:endParaRPr lang="en-US"/>
          </a:p>
          <a:p>
            <a:endParaRPr lang="en-US"/>
          </a:p>
        </p:txBody>
      </p:sp>
    </p:spTree>
    <p:extLst>
      <p:ext uri="{BB962C8B-B14F-4D97-AF65-F5344CB8AC3E}">
        <p14:creationId xmlns:p14="http://schemas.microsoft.com/office/powerpoint/2010/main" val="1186772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7054" y="282770"/>
            <a:ext cx="2986202" cy="369332"/>
          </a:xfrm>
          <a:prstGeom prst="rect">
            <a:avLst/>
          </a:prstGeom>
        </p:spPr>
        <p:txBody>
          <a:bodyPr wrap="none">
            <a:spAutoFit/>
          </a:bodyPr>
          <a:lstStyle/>
          <a:p>
            <a:r>
              <a:rPr lang="en-US" dirty="0"/>
              <a:t>Lineaments on </a:t>
            </a:r>
            <a:r>
              <a:rPr lang="en-US" dirty="0" err="1"/>
              <a:t>Hillshade</a:t>
            </a:r>
            <a:r>
              <a:rPr lang="en-US" dirty="0"/>
              <a:t> DEM</a:t>
            </a:r>
          </a:p>
        </p:txBody>
      </p:sp>
      <p:pic>
        <p:nvPicPr>
          <p:cNvPr id="2" name="Picture 1"/>
          <p:cNvPicPr>
            <a:picLocks noChangeAspect="1"/>
          </p:cNvPicPr>
          <p:nvPr/>
        </p:nvPicPr>
        <p:blipFill>
          <a:blip r:embed="rId3"/>
          <a:stretch>
            <a:fillRect/>
          </a:stretch>
        </p:blipFill>
        <p:spPr>
          <a:xfrm>
            <a:off x="4272600" y="1286373"/>
            <a:ext cx="7682837" cy="4956048"/>
          </a:xfrm>
          <a:prstGeom prst="rect">
            <a:avLst/>
          </a:prstGeom>
        </p:spPr>
      </p:pic>
      <p:grpSp>
        <p:nvGrpSpPr>
          <p:cNvPr id="16" name="Group 15"/>
          <p:cNvGrpSpPr/>
          <p:nvPr/>
        </p:nvGrpSpPr>
        <p:grpSpPr>
          <a:xfrm>
            <a:off x="177054" y="1371600"/>
            <a:ext cx="4183073" cy="4870821"/>
            <a:chOff x="177054" y="1371600"/>
            <a:chExt cx="4183073" cy="4870821"/>
          </a:xfrm>
        </p:grpSpPr>
        <p:pic>
          <p:nvPicPr>
            <p:cNvPr id="10" name="Picture 9"/>
            <p:cNvPicPr>
              <a:picLocks noChangeAspect="1"/>
            </p:cNvPicPr>
            <p:nvPr/>
          </p:nvPicPr>
          <p:blipFill>
            <a:blip r:embed="rId4"/>
            <a:stretch>
              <a:fillRect/>
            </a:stretch>
          </p:blipFill>
          <p:spPr>
            <a:xfrm>
              <a:off x="177054" y="1467064"/>
              <a:ext cx="3505754" cy="1961936"/>
            </a:xfrm>
            <a:prstGeom prst="rect">
              <a:avLst/>
            </a:prstGeom>
          </p:spPr>
        </p:pic>
        <p:sp>
          <p:nvSpPr>
            <p:cNvPr id="11" name="Rectangle 10"/>
            <p:cNvSpPr/>
            <p:nvPr/>
          </p:nvSpPr>
          <p:spPr>
            <a:xfrm>
              <a:off x="1064525" y="2224585"/>
              <a:ext cx="1684251" cy="8188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p:cNvCxnSpPr>
            <p:nvPr/>
          </p:nvCxnSpPr>
          <p:spPr>
            <a:xfrm flipV="1">
              <a:off x="2748776" y="1371600"/>
              <a:ext cx="1611351" cy="8529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2748776" y="3088888"/>
              <a:ext cx="1566746" cy="31535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6750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7054" y="282770"/>
            <a:ext cx="4543167" cy="369332"/>
          </a:xfrm>
          <a:prstGeom prst="rect">
            <a:avLst/>
          </a:prstGeom>
        </p:spPr>
        <p:txBody>
          <a:bodyPr wrap="none">
            <a:spAutoFit/>
          </a:bodyPr>
          <a:lstStyle/>
          <a:p>
            <a:r>
              <a:rPr lang="en-US" dirty="0"/>
              <a:t>Lineaments on a Slope map derived from DEM</a:t>
            </a:r>
          </a:p>
        </p:txBody>
      </p:sp>
      <p:pic>
        <p:nvPicPr>
          <p:cNvPr id="16" name="Picture 15"/>
          <p:cNvPicPr>
            <a:picLocks noChangeAspect="1"/>
          </p:cNvPicPr>
          <p:nvPr/>
        </p:nvPicPr>
        <p:blipFill>
          <a:blip r:embed="rId3"/>
          <a:stretch>
            <a:fillRect/>
          </a:stretch>
        </p:blipFill>
        <p:spPr>
          <a:xfrm>
            <a:off x="4272600" y="1286373"/>
            <a:ext cx="7670430" cy="4956048"/>
          </a:xfrm>
          <a:prstGeom prst="rect">
            <a:avLst/>
          </a:prstGeom>
        </p:spPr>
      </p:pic>
      <p:grpSp>
        <p:nvGrpSpPr>
          <p:cNvPr id="11" name="Group 10"/>
          <p:cNvGrpSpPr/>
          <p:nvPr/>
        </p:nvGrpSpPr>
        <p:grpSpPr>
          <a:xfrm>
            <a:off x="177054" y="1371600"/>
            <a:ext cx="4183073" cy="4870821"/>
            <a:chOff x="177054" y="1371600"/>
            <a:chExt cx="4183073" cy="4870821"/>
          </a:xfrm>
        </p:grpSpPr>
        <p:pic>
          <p:nvPicPr>
            <p:cNvPr id="12" name="Picture 11"/>
            <p:cNvPicPr>
              <a:picLocks noChangeAspect="1"/>
            </p:cNvPicPr>
            <p:nvPr/>
          </p:nvPicPr>
          <p:blipFill>
            <a:blip r:embed="rId4"/>
            <a:stretch>
              <a:fillRect/>
            </a:stretch>
          </p:blipFill>
          <p:spPr>
            <a:xfrm>
              <a:off x="177054" y="1467064"/>
              <a:ext cx="3505754" cy="1961936"/>
            </a:xfrm>
            <a:prstGeom prst="rect">
              <a:avLst/>
            </a:prstGeom>
          </p:spPr>
        </p:pic>
        <p:sp>
          <p:nvSpPr>
            <p:cNvPr id="13" name="Rectangle 12"/>
            <p:cNvSpPr/>
            <p:nvPr/>
          </p:nvSpPr>
          <p:spPr>
            <a:xfrm>
              <a:off x="1064525" y="2224585"/>
              <a:ext cx="1684251" cy="8188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cxnSpLocks/>
            </p:cNvCxnSpPr>
            <p:nvPr/>
          </p:nvCxnSpPr>
          <p:spPr>
            <a:xfrm flipV="1">
              <a:off x="2748776" y="1371600"/>
              <a:ext cx="1611351" cy="8529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2748776" y="3088888"/>
              <a:ext cx="1566746" cy="31535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7461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7054" y="282770"/>
            <a:ext cx="4790029" cy="369332"/>
          </a:xfrm>
          <a:prstGeom prst="rect">
            <a:avLst/>
          </a:prstGeom>
        </p:spPr>
        <p:txBody>
          <a:bodyPr wrap="none">
            <a:spAutoFit/>
          </a:bodyPr>
          <a:lstStyle/>
          <a:p>
            <a:r>
              <a:rPr lang="en-US" dirty="0"/>
              <a:t>Lineaments on a Aspect map derived from DEM</a:t>
            </a:r>
          </a:p>
        </p:txBody>
      </p:sp>
      <p:pic>
        <p:nvPicPr>
          <p:cNvPr id="16" name="Picture 15"/>
          <p:cNvPicPr>
            <a:picLocks noChangeAspect="1"/>
          </p:cNvPicPr>
          <p:nvPr/>
        </p:nvPicPr>
        <p:blipFill>
          <a:blip r:embed="rId3"/>
          <a:stretch>
            <a:fillRect/>
          </a:stretch>
        </p:blipFill>
        <p:spPr>
          <a:xfrm>
            <a:off x="4300478" y="1362162"/>
            <a:ext cx="7671577" cy="4956048"/>
          </a:xfrm>
          <a:prstGeom prst="rect">
            <a:avLst/>
          </a:prstGeom>
        </p:spPr>
      </p:pic>
      <p:grpSp>
        <p:nvGrpSpPr>
          <p:cNvPr id="11" name="Group 10"/>
          <p:cNvGrpSpPr/>
          <p:nvPr/>
        </p:nvGrpSpPr>
        <p:grpSpPr>
          <a:xfrm>
            <a:off x="271839" y="1447389"/>
            <a:ext cx="4183073" cy="4870821"/>
            <a:chOff x="177054" y="1371600"/>
            <a:chExt cx="4183073" cy="4870821"/>
          </a:xfrm>
        </p:grpSpPr>
        <p:pic>
          <p:nvPicPr>
            <p:cNvPr id="12" name="Picture 11"/>
            <p:cNvPicPr>
              <a:picLocks noChangeAspect="1"/>
            </p:cNvPicPr>
            <p:nvPr/>
          </p:nvPicPr>
          <p:blipFill>
            <a:blip r:embed="rId4"/>
            <a:stretch>
              <a:fillRect/>
            </a:stretch>
          </p:blipFill>
          <p:spPr>
            <a:xfrm>
              <a:off x="177054" y="1467064"/>
              <a:ext cx="3505754" cy="1961936"/>
            </a:xfrm>
            <a:prstGeom prst="rect">
              <a:avLst/>
            </a:prstGeom>
          </p:spPr>
        </p:pic>
        <p:sp>
          <p:nvSpPr>
            <p:cNvPr id="13" name="Rectangle 12"/>
            <p:cNvSpPr/>
            <p:nvPr/>
          </p:nvSpPr>
          <p:spPr>
            <a:xfrm>
              <a:off x="1064525" y="2224585"/>
              <a:ext cx="1684251" cy="8188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cxnSpLocks/>
            </p:cNvCxnSpPr>
            <p:nvPr/>
          </p:nvCxnSpPr>
          <p:spPr>
            <a:xfrm flipV="1">
              <a:off x="2748776" y="1371600"/>
              <a:ext cx="1611351" cy="8529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2748776" y="3088888"/>
              <a:ext cx="1566746" cy="31535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863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52625" y="1101067"/>
            <a:ext cx="8286750" cy="5191125"/>
          </a:xfrm>
          <a:prstGeom prst="rect">
            <a:avLst/>
          </a:prstGeom>
        </p:spPr>
      </p:pic>
      <p:sp>
        <p:nvSpPr>
          <p:cNvPr id="6" name="Title 1"/>
          <p:cNvSpPr txBox="1">
            <a:spLocks/>
          </p:cNvSpPr>
          <p:nvPr/>
        </p:nvSpPr>
        <p:spPr>
          <a:xfrm>
            <a:off x="262968" y="22997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Lineament Map</a:t>
            </a:r>
          </a:p>
          <a:p>
            <a:endParaRPr lang="en-US" dirty="0"/>
          </a:p>
        </p:txBody>
      </p:sp>
      <p:sp>
        <p:nvSpPr>
          <p:cNvPr id="2" name="Rectangle 1"/>
          <p:cNvSpPr/>
          <p:nvPr/>
        </p:nvSpPr>
        <p:spPr>
          <a:xfrm>
            <a:off x="5070160" y="62616"/>
            <a:ext cx="6705527" cy="923330"/>
          </a:xfrm>
          <a:prstGeom prst="rect">
            <a:avLst/>
          </a:prstGeom>
        </p:spPr>
        <p:txBody>
          <a:bodyPr wrap="square">
            <a:spAutoFit/>
          </a:bodyPr>
          <a:lstStyle/>
          <a:p>
            <a:r>
              <a:rPr lang="en-US" b="1" i="1" dirty="0"/>
              <a:t>Definition of a </a:t>
            </a:r>
            <a:r>
              <a:rPr lang="en-US" b="1" i="1" u="sng" dirty="0"/>
              <a:t>Lineament</a:t>
            </a:r>
            <a:r>
              <a:rPr lang="en-US" b="1" i="1" dirty="0"/>
              <a:t> is: </a:t>
            </a:r>
            <a:r>
              <a:rPr lang="en-US" b="1" dirty="0"/>
              <a:t>A </a:t>
            </a:r>
            <a:r>
              <a:rPr lang="en-US" b="1" dirty="0" err="1"/>
              <a:t>mappable</a:t>
            </a:r>
            <a:r>
              <a:rPr lang="en-US" b="1" dirty="0"/>
              <a:t> linear surface features which differ distinctly from the patterns of adjacent features and presumably reflect subsurface phenomena. (O’Leary et al. 1976</a:t>
            </a:r>
            <a:endParaRPr lang="en-US" dirty="0">
              <a:solidFill>
                <a:srgbClr val="FFFF00"/>
              </a:solidFill>
            </a:endParaRPr>
          </a:p>
        </p:txBody>
      </p:sp>
      <p:pic>
        <p:nvPicPr>
          <p:cNvPr id="3" name="Picture 2"/>
          <p:cNvPicPr>
            <a:picLocks noChangeAspect="1"/>
          </p:cNvPicPr>
          <p:nvPr/>
        </p:nvPicPr>
        <p:blipFill>
          <a:blip r:embed="rId4"/>
          <a:stretch>
            <a:fillRect/>
          </a:stretch>
        </p:blipFill>
        <p:spPr>
          <a:xfrm>
            <a:off x="482522" y="1101067"/>
            <a:ext cx="11226956" cy="5643290"/>
          </a:xfrm>
          <a:prstGeom prst="rect">
            <a:avLst/>
          </a:prstGeom>
        </p:spPr>
      </p:pic>
    </p:spTree>
    <p:extLst>
      <p:ext uri="{BB962C8B-B14F-4D97-AF65-F5344CB8AC3E}">
        <p14:creationId xmlns:p14="http://schemas.microsoft.com/office/powerpoint/2010/main" val="240486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135757" y="-100959"/>
            <a:ext cx="114365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Comparison of Martian Drainage Networks to Lineaments</a:t>
            </a:r>
            <a:br>
              <a:rPr lang="en-US" sz="2800" dirty="0"/>
            </a:br>
            <a:endParaRPr lang="en-US" sz="2800" dirty="0"/>
          </a:p>
        </p:txBody>
      </p:sp>
      <p:pic>
        <p:nvPicPr>
          <p:cNvPr id="2" name="Picture 1"/>
          <p:cNvPicPr>
            <a:picLocks noChangeAspect="1"/>
          </p:cNvPicPr>
          <p:nvPr/>
        </p:nvPicPr>
        <p:blipFill>
          <a:blip r:embed="rId3"/>
          <a:stretch>
            <a:fillRect/>
          </a:stretch>
        </p:blipFill>
        <p:spPr>
          <a:xfrm>
            <a:off x="1766887" y="1032648"/>
            <a:ext cx="8658225" cy="5238750"/>
          </a:xfrm>
          <a:prstGeom prst="rect">
            <a:avLst/>
          </a:prstGeom>
        </p:spPr>
      </p:pic>
      <p:pic>
        <p:nvPicPr>
          <p:cNvPr id="5" name="Picture 4"/>
          <p:cNvPicPr>
            <a:picLocks noChangeAspect="1"/>
          </p:cNvPicPr>
          <p:nvPr/>
        </p:nvPicPr>
        <p:blipFill>
          <a:blip r:embed="rId3"/>
          <a:stretch>
            <a:fillRect/>
          </a:stretch>
        </p:blipFill>
        <p:spPr>
          <a:xfrm>
            <a:off x="421562" y="830378"/>
            <a:ext cx="11226956" cy="5643290"/>
          </a:xfrm>
          <a:prstGeom prst="rect">
            <a:avLst/>
          </a:prstGeom>
        </p:spPr>
      </p:pic>
    </p:spTree>
    <p:extLst>
      <p:ext uri="{BB962C8B-B14F-4D97-AF65-F5344CB8AC3E}">
        <p14:creationId xmlns:p14="http://schemas.microsoft.com/office/powerpoint/2010/main" val="2940810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CALCULATIONS (FOR OVERLYING)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0900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effectLst>
                  <a:outerShdw blurRad="38100" dist="38100" dir="2700000" algn="tl">
                    <a:srgbClr val="000000">
                      <a:alpha val="43137"/>
                    </a:srgbClr>
                  </a:outerShdw>
                </a:effectLst>
                <a:latin typeface="Gadugi" panose="020B0502040204020203" pitchFamily="34" charset="0"/>
              </a:rPr>
              <a:t>Introduction</a:t>
            </a:r>
          </a:p>
        </p:txBody>
      </p:sp>
      <p:sp>
        <p:nvSpPr>
          <p:cNvPr id="14" name="TextBox 13"/>
          <p:cNvSpPr txBox="1"/>
          <p:nvPr/>
        </p:nvSpPr>
        <p:spPr>
          <a:xfrm>
            <a:off x="126198" y="75707"/>
            <a:ext cx="12065802" cy="1077218"/>
          </a:xfrm>
          <a:prstGeom prst="rect">
            <a:avLst/>
          </a:prstGeom>
          <a:solidFill>
            <a:schemeClr val="bg1">
              <a:lumMod val="85000"/>
              <a:lumOff val="15000"/>
              <a:alpha val="36000"/>
            </a:schemeClr>
          </a:solidFill>
        </p:spPr>
        <p:txBody>
          <a:bodyPr wrap="square" rtlCol="0" anchor="t">
            <a:spAutoFit/>
          </a:bodyPr>
          <a:lstStyle/>
          <a:p>
            <a:r>
              <a:rPr lang="en-US" sz="3200">
                <a:latin typeface="Arial"/>
                <a:ea typeface="Futura Medium" charset="0"/>
                <a:cs typeface="Futura Medium" charset="0"/>
              </a:rPr>
              <a:t>The </a:t>
            </a:r>
            <a:r>
              <a:rPr lang="en-US" sz="3200" err="1">
                <a:latin typeface="Arial"/>
                <a:ea typeface="Futura Medium" charset="0"/>
                <a:cs typeface="Futura Medium" charset="0"/>
              </a:rPr>
              <a:t>Tharsis</a:t>
            </a:r>
            <a:r>
              <a:rPr lang="en-US" sz="3200">
                <a:latin typeface="Arial"/>
                <a:ea typeface="Futura Medium" charset="0"/>
                <a:cs typeface="Futura Medium" charset="0"/>
              </a:rPr>
              <a:t> Volcanic area is one of the most striking features in our solar system.</a:t>
            </a:r>
          </a:p>
        </p:txBody>
      </p:sp>
      <p:pic>
        <p:nvPicPr>
          <p:cNvPr id="18" name="Picture 17"/>
          <p:cNvPicPr>
            <a:picLocks noChangeAspect="1"/>
          </p:cNvPicPr>
          <p:nvPr/>
        </p:nvPicPr>
        <p:blipFill>
          <a:blip r:embed="rId2"/>
          <a:stretch>
            <a:fillRect/>
          </a:stretch>
        </p:blipFill>
        <p:spPr>
          <a:xfrm>
            <a:off x="9405575" y="5686424"/>
            <a:ext cx="2314575" cy="1019175"/>
          </a:xfrm>
          <a:prstGeom prst="rect">
            <a:avLst/>
          </a:prstGeom>
        </p:spPr>
      </p:pic>
      <p:pic>
        <p:nvPicPr>
          <p:cNvPr id="24" name="Picture 23"/>
          <p:cNvPicPr>
            <a:picLocks noChangeAspect="1"/>
          </p:cNvPicPr>
          <p:nvPr/>
        </p:nvPicPr>
        <p:blipFill>
          <a:blip r:embed="rId3"/>
          <a:stretch>
            <a:fillRect/>
          </a:stretch>
        </p:blipFill>
        <p:spPr>
          <a:xfrm>
            <a:off x="3954725" y="797299"/>
            <a:ext cx="5553075" cy="5915025"/>
          </a:xfrm>
          <a:prstGeom prst="rect">
            <a:avLst/>
          </a:prstGeom>
        </p:spPr>
      </p:pic>
    </p:spTree>
    <p:extLst>
      <p:ext uri="{BB962C8B-B14F-4D97-AF65-F5344CB8AC3E}">
        <p14:creationId xmlns:p14="http://schemas.microsoft.com/office/powerpoint/2010/main" val="24803569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MAIN FINDINGS</a:t>
            </a:r>
          </a:p>
        </p:txBody>
      </p:sp>
      <p:sp>
        <p:nvSpPr>
          <p:cNvPr id="3" name="Content Placeholder 2"/>
          <p:cNvSpPr>
            <a:spLocks noGrp="1"/>
          </p:cNvSpPr>
          <p:nvPr>
            <p:ph idx="1"/>
          </p:nvPr>
        </p:nvSpPr>
        <p:spPr/>
        <p:txBody>
          <a:bodyPr/>
          <a:lstStyle/>
          <a:p>
            <a:r>
              <a:rPr lang="en-US"/>
              <a:t>There is not correlation between drainage network and geological lineaments on the </a:t>
            </a:r>
            <a:r>
              <a:rPr lang="en-US" err="1"/>
              <a:t>Tharsis</a:t>
            </a:r>
            <a:r>
              <a:rPr lang="en-US"/>
              <a:t> Area.</a:t>
            </a:r>
          </a:p>
          <a:p>
            <a:endParaRPr lang="en-US"/>
          </a:p>
          <a:p>
            <a:r>
              <a:rPr lang="en-US"/>
              <a:t>Geology (Faulting and fracturing) has not a played a very significant role on the development of the drainage network</a:t>
            </a:r>
          </a:p>
          <a:p>
            <a:endParaRPr lang="en-US"/>
          </a:p>
          <a:p>
            <a:r>
              <a:rPr lang="en-US"/>
              <a:t> </a:t>
            </a:r>
          </a:p>
        </p:txBody>
      </p:sp>
    </p:spTree>
    <p:extLst>
      <p:ext uri="{BB962C8B-B14F-4D97-AF65-F5344CB8AC3E}">
        <p14:creationId xmlns:p14="http://schemas.microsoft.com/office/powerpoint/2010/main" val="1892519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FUTURE WORK</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53147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5075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 UP SLIDES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47348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p:cNvSpPr>
            <a:spLocks noGrp="1"/>
          </p:cNvSpPr>
          <p:nvPr>
            <p:ph type="subTitle" idx="1"/>
          </p:nvPr>
        </p:nvSpPr>
        <p:spPr/>
        <p:txBody>
          <a:bodyPr/>
          <a:lstStyle/>
          <a:p>
            <a:endParaRPr lang="en-US"/>
          </a:p>
        </p:txBody>
      </p:sp>
      <p:sp>
        <p:nvSpPr>
          <p:cNvPr id="6" name="Title 5"/>
          <p:cNvSpPr>
            <a:spLocks noGrp="1"/>
          </p:cNvSpPr>
          <p:nvPr>
            <p:ph type="ctrTitle"/>
          </p:nvPr>
        </p:nvSpPr>
        <p:spPr/>
        <p:txBody>
          <a:bodyPr/>
          <a:lstStyle/>
          <a:p>
            <a:endParaRPr lang="en-US"/>
          </a:p>
        </p:txBody>
      </p:sp>
    </p:spTree>
    <p:extLst>
      <p:ext uri="{BB962C8B-B14F-4D97-AF65-F5344CB8AC3E}">
        <p14:creationId xmlns:p14="http://schemas.microsoft.com/office/powerpoint/2010/main" val="2019355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7" name="Picture 5"/>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744022" y="0"/>
            <a:ext cx="7008329" cy="662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p:cNvSpPr/>
          <p:nvPr/>
        </p:nvSpPr>
        <p:spPr>
          <a:xfrm>
            <a:off x="771757" y="2073456"/>
            <a:ext cx="3722184" cy="1569660"/>
          </a:xfrm>
          <a:prstGeom prst="rect">
            <a:avLst/>
          </a:prstGeom>
        </p:spPr>
        <p:txBody>
          <a:bodyPr wrap="square">
            <a:spAutoFit/>
          </a:bodyPr>
          <a:lstStyle/>
          <a:p>
            <a:r>
              <a:rPr lang="en-US" altLang="en-US" sz="3200"/>
              <a:t>More evidence that liquid water once flowed on Mars</a:t>
            </a:r>
            <a:endParaRPr lang="en-US" sz="3200"/>
          </a:p>
        </p:txBody>
      </p:sp>
    </p:spTree>
    <p:extLst>
      <p:ext uri="{BB962C8B-B14F-4D97-AF65-F5344CB8AC3E}">
        <p14:creationId xmlns:p14="http://schemas.microsoft.com/office/powerpoint/2010/main" val="3493179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3">
            <a:clrChange>
              <a:clrFrom>
                <a:srgbClr val="000036"/>
              </a:clrFrom>
              <a:clrTo>
                <a:srgbClr val="000036">
                  <a:alpha val="0"/>
                </a:srgbClr>
              </a:clrTo>
            </a:clrChange>
            <a:lum bright="2000" contrast="-28000"/>
            <a:grayscl/>
            <a:extLst>
              <a:ext uri="{28A0092B-C50C-407E-A947-70E740481C1C}">
                <a14:useLocalDpi xmlns:a14="http://schemas.microsoft.com/office/drawing/2010/main" val="0"/>
              </a:ext>
            </a:extLst>
          </a:blip>
          <a:srcRect/>
          <a:stretch>
            <a:fillRect/>
          </a:stretch>
        </p:blipFill>
        <p:spPr bwMode="auto">
          <a:xfrm>
            <a:off x="7374408" y="2053626"/>
            <a:ext cx="4342412" cy="434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3"/>
          <p:cNvPicPr>
            <a:picLocks noChangeAspect="1" noChangeArrowheads="1"/>
          </p:cNvPicPr>
          <p:nvPr/>
        </p:nvPicPr>
        <p:blipFill>
          <a:blip r:embed="rId4">
            <a:lum bright="-14000" contrast="48000"/>
            <a:grayscl/>
            <a:extLst>
              <a:ext uri="{28A0092B-C50C-407E-A947-70E740481C1C}">
                <a14:useLocalDpi xmlns:a14="http://schemas.microsoft.com/office/drawing/2010/main" val="0"/>
              </a:ext>
            </a:extLst>
          </a:blip>
          <a:srcRect l="31137" t="124" r="87" b="5606"/>
          <a:stretch>
            <a:fillRect/>
          </a:stretch>
        </p:blipFill>
        <p:spPr bwMode="auto">
          <a:xfrm>
            <a:off x="2893224" y="0"/>
            <a:ext cx="4424351" cy="438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4"/>
          <p:cNvSpPr txBox="1">
            <a:spLocks noChangeArrowheads="1"/>
          </p:cNvSpPr>
          <p:nvPr/>
        </p:nvSpPr>
        <p:spPr bwMode="auto">
          <a:xfrm>
            <a:off x="5013325" y="40227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endParaRPr lang="en-US" altLang="en-US" sz="2400">
              <a:latin typeface="Times" panose="02020603050405020304" pitchFamily="18" charset="0"/>
            </a:endParaRPr>
          </a:p>
        </p:txBody>
      </p:sp>
      <p:grpSp>
        <p:nvGrpSpPr>
          <p:cNvPr id="2" name="Group 6"/>
          <p:cNvGrpSpPr>
            <a:grpSpLocks/>
          </p:cNvGrpSpPr>
          <p:nvPr/>
        </p:nvGrpSpPr>
        <p:grpSpPr bwMode="auto">
          <a:xfrm>
            <a:off x="2819411" y="-7"/>
            <a:ext cx="8610600" cy="2516190"/>
            <a:chOff x="823" y="-93"/>
            <a:chExt cx="5424" cy="1585"/>
          </a:xfrm>
        </p:grpSpPr>
        <p:sp>
          <p:nvSpPr>
            <p:cNvPr id="63495" name="Text Box 7"/>
            <p:cNvSpPr txBox="1">
              <a:spLocks noChangeArrowheads="1"/>
            </p:cNvSpPr>
            <p:nvPr/>
          </p:nvSpPr>
          <p:spPr bwMode="auto">
            <a:xfrm>
              <a:off x="823" y="-93"/>
              <a:ext cx="29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50000"/>
                </a:spcBef>
                <a:buFontTx/>
                <a:buNone/>
              </a:pPr>
              <a:r>
                <a:rPr lang="en-US" altLang="en-US" sz="2400">
                  <a:latin typeface="+mn-lt"/>
                </a:rPr>
                <a:t>Holden Crater NE, Mars </a:t>
              </a:r>
            </a:p>
          </p:txBody>
        </p:sp>
        <p:sp>
          <p:nvSpPr>
            <p:cNvPr id="63496" name="Text Box 8"/>
            <p:cNvSpPr txBox="1">
              <a:spLocks noChangeArrowheads="1"/>
            </p:cNvSpPr>
            <p:nvPr/>
          </p:nvSpPr>
          <p:spPr bwMode="auto">
            <a:xfrm>
              <a:off x="3703" y="1201"/>
              <a:ext cx="254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37931725" indent="-37474525">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50000"/>
                </a:spcBef>
                <a:buFontTx/>
                <a:buNone/>
              </a:pPr>
              <a:r>
                <a:rPr lang="en-US" altLang="en-US" sz="2400">
                  <a:latin typeface="+mn-lt"/>
                </a:rPr>
                <a:t>Lena Delta, Argentina</a:t>
              </a:r>
            </a:p>
          </p:txBody>
        </p:sp>
      </p:grpSp>
      <p:sp>
        <p:nvSpPr>
          <p:cNvPr id="3" name="Rectangle 2"/>
          <p:cNvSpPr/>
          <p:nvPr/>
        </p:nvSpPr>
        <p:spPr>
          <a:xfrm rot="16200000">
            <a:off x="9582761" y="4000727"/>
            <a:ext cx="4572000" cy="253916"/>
          </a:xfrm>
          <a:prstGeom prst="rect">
            <a:avLst/>
          </a:prstGeom>
        </p:spPr>
        <p:txBody>
          <a:bodyPr>
            <a:spAutoFit/>
          </a:bodyPr>
          <a:lstStyle/>
          <a:p>
            <a:pPr>
              <a:spcBef>
                <a:spcPct val="0"/>
              </a:spcBef>
              <a:buFontTx/>
              <a:buNone/>
            </a:pPr>
            <a:r>
              <a:rPr lang="en-US" altLang="en-US" sz="1050">
                <a:latin typeface="Roboto"/>
              </a:rPr>
              <a:t>https://www.noao.edu/noao/staff/csalyk/AST101/presentations/Mars.ppt</a:t>
            </a:r>
            <a:endParaRPr lang="en-US" altLang="en-US" sz="1050"/>
          </a:p>
        </p:txBody>
      </p:sp>
      <p:sp>
        <p:nvSpPr>
          <p:cNvPr id="9" name="Rectangle 8"/>
          <p:cNvSpPr/>
          <p:nvPr/>
        </p:nvSpPr>
        <p:spPr>
          <a:xfrm>
            <a:off x="-1" y="5162344"/>
            <a:ext cx="5330283" cy="1077218"/>
          </a:xfrm>
          <a:prstGeom prst="rect">
            <a:avLst/>
          </a:prstGeom>
        </p:spPr>
        <p:txBody>
          <a:bodyPr wrap="square">
            <a:spAutoFit/>
          </a:bodyPr>
          <a:lstStyle/>
          <a:p>
            <a:r>
              <a:rPr lang="en-US" altLang="en-US" sz="3200"/>
              <a:t>More evidence that liquid water once flowed on Mars</a:t>
            </a:r>
            <a:endParaRPr lang="en-US" sz="3200"/>
          </a:p>
        </p:txBody>
      </p:sp>
    </p:spTree>
    <p:extLst>
      <p:ext uri="{BB962C8B-B14F-4D97-AF65-F5344CB8AC3E}">
        <p14:creationId xmlns:p14="http://schemas.microsoft.com/office/powerpoint/2010/main" val="3396569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01629" y="389563"/>
            <a:ext cx="6305565" cy="6495733"/>
          </a:xfrm>
          <a:prstGeom prst="rect">
            <a:avLst/>
          </a:prstGeom>
        </p:spPr>
      </p:pic>
      <p:sp>
        <p:nvSpPr>
          <p:cNvPr id="2" name="Title 1"/>
          <p:cNvSpPr>
            <a:spLocks noGrp="1"/>
          </p:cNvSpPr>
          <p:nvPr>
            <p:ph type="title"/>
          </p:nvPr>
        </p:nvSpPr>
        <p:spPr/>
        <p:txBody>
          <a:bodyPr/>
          <a:lstStyle/>
          <a:p>
            <a:r>
              <a:rPr lang="en-US">
                <a:solidFill>
                  <a:schemeClr val="bg1"/>
                </a:solidFill>
                <a:effectLst>
                  <a:outerShdw blurRad="38100" dist="38100" dir="2700000" algn="tl">
                    <a:srgbClr val="000000">
                      <a:alpha val="43137"/>
                    </a:srgbClr>
                  </a:outerShdw>
                </a:effectLst>
                <a:latin typeface="Gadugi" panose="020B0502040204020203" pitchFamily="34" charset="0"/>
              </a:rPr>
              <a:t>Introduction</a:t>
            </a:r>
          </a:p>
        </p:txBody>
      </p:sp>
      <p:sp>
        <p:nvSpPr>
          <p:cNvPr id="19" name="TextBox 18"/>
          <p:cNvSpPr txBox="1"/>
          <p:nvPr/>
        </p:nvSpPr>
        <p:spPr>
          <a:xfrm>
            <a:off x="309017" y="2471231"/>
            <a:ext cx="2508574" cy="1015663"/>
          </a:xfrm>
          <a:prstGeom prst="rect">
            <a:avLst/>
          </a:prstGeom>
          <a:noFill/>
        </p:spPr>
        <p:txBody>
          <a:bodyPr wrap="square" rtlCol="0" anchor="t">
            <a:spAutoFit/>
          </a:bodyPr>
          <a:lstStyle/>
          <a:p>
            <a:r>
              <a:rPr lang="en-US" sz="2000"/>
              <a:t>Olympus Mons</a:t>
            </a:r>
          </a:p>
          <a:p>
            <a:r>
              <a:rPr lang="en-US" sz="2000"/>
              <a:t>The largest volcano in the solar system.</a:t>
            </a:r>
          </a:p>
        </p:txBody>
      </p:sp>
      <p:sp>
        <p:nvSpPr>
          <p:cNvPr id="21" name="TextBox 20"/>
          <p:cNvSpPr txBox="1"/>
          <p:nvPr/>
        </p:nvSpPr>
        <p:spPr>
          <a:xfrm>
            <a:off x="6137159" y="4886461"/>
            <a:ext cx="1568334" cy="230832"/>
          </a:xfrm>
          <a:prstGeom prst="rect">
            <a:avLst/>
          </a:prstGeom>
          <a:noFill/>
        </p:spPr>
        <p:txBody>
          <a:bodyPr wrap="square" rtlCol="0">
            <a:spAutoFit/>
          </a:bodyPr>
          <a:lstStyle/>
          <a:p>
            <a:r>
              <a:rPr lang="en-US" sz="900"/>
              <a:t>Terra </a:t>
            </a:r>
            <a:r>
              <a:rPr lang="en-US" sz="900" err="1"/>
              <a:t>Sirenum</a:t>
            </a:r>
            <a:endParaRPr lang="en-US" sz="900"/>
          </a:p>
        </p:txBody>
      </p:sp>
      <p:sp>
        <p:nvSpPr>
          <p:cNvPr id="14" name="TextBox 13"/>
          <p:cNvSpPr txBox="1"/>
          <p:nvPr/>
        </p:nvSpPr>
        <p:spPr>
          <a:xfrm>
            <a:off x="126198" y="75707"/>
            <a:ext cx="12065802" cy="1077218"/>
          </a:xfrm>
          <a:prstGeom prst="rect">
            <a:avLst/>
          </a:prstGeom>
          <a:solidFill>
            <a:schemeClr val="bg1">
              <a:lumMod val="85000"/>
              <a:lumOff val="15000"/>
              <a:alpha val="36000"/>
            </a:schemeClr>
          </a:solidFill>
        </p:spPr>
        <p:txBody>
          <a:bodyPr wrap="square" rtlCol="0" anchor="t">
            <a:spAutoFit/>
          </a:bodyPr>
          <a:lstStyle/>
          <a:p>
            <a:r>
              <a:rPr lang="en-US" sz="3200">
                <a:latin typeface="Arial"/>
                <a:ea typeface="Futura Medium" charset="0"/>
                <a:cs typeface="Futura Medium" charset="0"/>
              </a:rPr>
              <a:t>The </a:t>
            </a:r>
            <a:r>
              <a:rPr lang="en-US" sz="3200" err="1">
                <a:latin typeface="Arial"/>
                <a:ea typeface="Futura Medium" charset="0"/>
                <a:cs typeface="Futura Medium" charset="0"/>
              </a:rPr>
              <a:t>Tharsis</a:t>
            </a:r>
            <a:r>
              <a:rPr lang="en-US" sz="3200">
                <a:latin typeface="Arial"/>
                <a:ea typeface="Futura Medium" charset="0"/>
                <a:cs typeface="Futura Medium" charset="0"/>
              </a:rPr>
              <a:t> Volcanic area is one of the most striking features in our solar system.</a:t>
            </a:r>
          </a:p>
        </p:txBody>
      </p:sp>
      <p:cxnSp>
        <p:nvCxnSpPr>
          <p:cNvPr id="7" name="Straight Arrow Connector 6"/>
          <p:cNvCxnSpPr/>
          <p:nvPr/>
        </p:nvCxnSpPr>
        <p:spPr>
          <a:xfrm flipV="1">
            <a:off x="2434592" y="2058461"/>
            <a:ext cx="1919695" cy="773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4471639" y="1951463"/>
            <a:ext cx="3713356" cy="3311913"/>
          </a:xfrm>
          <a:custGeom>
            <a:avLst/>
            <a:gdLst>
              <a:gd name="connsiteX0" fmla="*/ 602166 w 3713356"/>
              <a:gd name="connsiteY0" fmla="*/ 490654 h 3311913"/>
              <a:gd name="connsiteX1" fmla="*/ 847493 w 3713356"/>
              <a:gd name="connsiteY1" fmla="*/ 680225 h 3311913"/>
              <a:gd name="connsiteX2" fmla="*/ 1170878 w 3713356"/>
              <a:gd name="connsiteY2" fmla="*/ 423747 h 3311913"/>
              <a:gd name="connsiteX3" fmla="*/ 1527717 w 3713356"/>
              <a:gd name="connsiteY3" fmla="*/ 0 h 3311913"/>
              <a:gd name="connsiteX4" fmla="*/ 1873405 w 3713356"/>
              <a:gd name="connsiteY4" fmla="*/ 133815 h 3311913"/>
              <a:gd name="connsiteX5" fmla="*/ 2185639 w 3713356"/>
              <a:gd name="connsiteY5" fmla="*/ 546410 h 3311913"/>
              <a:gd name="connsiteX6" fmla="*/ 2497873 w 3713356"/>
              <a:gd name="connsiteY6" fmla="*/ 914400 h 3311913"/>
              <a:gd name="connsiteX7" fmla="*/ 2955073 w 3713356"/>
              <a:gd name="connsiteY7" fmla="*/ 1059366 h 3311913"/>
              <a:gd name="connsiteX8" fmla="*/ 3345366 w 3713356"/>
              <a:gd name="connsiteY8" fmla="*/ 1282391 h 3311913"/>
              <a:gd name="connsiteX9" fmla="*/ 3713356 w 3713356"/>
              <a:gd name="connsiteY9" fmla="*/ 1694986 h 3311913"/>
              <a:gd name="connsiteX10" fmla="*/ 3679902 w 3713356"/>
              <a:gd name="connsiteY10" fmla="*/ 2308303 h 3311913"/>
              <a:gd name="connsiteX11" fmla="*/ 3122341 w 3713356"/>
              <a:gd name="connsiteY11" fmla="*/ 2754352 h 3311913"/>
              <a:gd name="connsiteX12" fmla="*/ 2609385 w 3713356"/>
              <a:gd name="connsiteY12" fmla="*/ 3100039 h 3311913"/>
              <a:gd name="connsiteX13" fmla="*/ 2029522 w 3713356"/>
              <a:gd name="connsiteY13" fmla="*/ 3311913 h 3311913"/>
              <a:gd name="connsiteX14" fmla="*/ 1650381 w 3713356"/>
              <a:gd name="connsiteY14" fmla="*/ 3178098 h 3311913"/>
              <a:gd name="connsiteX15" fmla="*/ 1304693 w 3713356"/>
              <a:gd name="connsiteY15" fmla="*/ 2966225 h 3311913"/>
              <a:gd name="connsiteX16" fmla="*/ 947854 w 3713356"/>
              <a:gd name="connsiteY16" fmla="*/ 2910469 h 3311913"/>
              <a:gd name="connsiteX17" fmla="*/ 858644 w 3713356"/>
              <a:gd name="connsiteY17" fmla="*/ 2877015 h 3311913"/>
              <a:gd name="connsiteX18" fmla="*/ 802888 w 3713356"/>
              <a:gd name="connsiteY18" fmla="*/ 2854713 h 3311913"/>
              <a:gd name="connsiteX19" fmla="*/ 501805 w 3713356"/>
              <a:gd name="connsiteY19" fmla="*/ 2553630 h 3311913"/>
              <a:gd name="connsiteX20" fmla="*/ 267629 w 3713356"/>
              <a:gd name="connsiteY20" fmla="*/ 2129883 h 3311913"/>
              <a:gd name="connsiteX21" fmla="*/ 89210 w 3713356"/>
              <a:gd name="connsiteY21" fmla="*/ 1817649 h 3311913"/>
              <a:gd name="connsiteX22" fmla="*/ 0 w 3713356"/>
              <a:gd name="connsiteY22" fmla="*/ 1349298 h 3311913"/>
              <a:gd name="connsiteX23" fmla="*/ 178420 w 3713356"/>
              <a:gd name="connsiteY23" fmla="*/ 1003610 h 3311913"/>
              <a:gd name="connsiteX24" fmla="*/ 301083 w 3713356"/>
              <a:gd name="connsiteY24" fmla="*/ 680225 h 3311913"/>
              <a:gd name="connsiteX25" fmla="*/ 401444 w 3713356"/>
              <a:gd name="connsiteY25" fmla="*/ 479503 h 3311913"/>
              <a:gd name="connsiteX26" fmla="*/ 602166 w 3713356"/>
              <a:gd name="connsiteY26" fmla="*/ 490654 h 331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56" h="3311913">
                <a:moveTo>
                  <a:pt x="602166" y="490654"/>
                </a:moveTo>
                <a:lnTo>
                  <a:pt x="847493" y="680225"/>
                </a:lnTo>
                <a:lnTo>
                  <a:pt x="1170878" y="423747"/>
                </a:lnTo>
                <a:lnTo>
                  <a:pt x="1527717" y="0"/>
                </a:lnTo>
                <a:lnTo>
                  <a:pt x="1873405" y="133815"/>
                </a:lnTo>
                <a:lnTo>
                  <a:pt x="2185639" y="546410"/>
                </a:lnTo>
                <a:lnTo>
                  <a:pt x="2497873" y="914400"/>
                </a:lnTo>
                <a:lnTo>
                  <a:pt x="2955073" y="1059366"/>
                </a:lnTo>
                <a:lnTo>
                  <a:pt x="3345366" y="1282391"/>
                </a:lnTo>
                <a:lnTo>
                  <a:pt x="3713356" y="1694986"/>
                </a:lnTo>
                <a:lnTo>
                  <a:pt x="3679902" y="2308303"/>
                </a:lnTo>
                <a:lnTo>
                  <a:pt x="3122341" y="2754352"/>
                </a:lnTo>
                <a:lnTo>
                  <a:pt x="2609385" y="3100039"/>
                </a:lnTo>
                <a:lnTo>
                  <a:pt x="2029522" y="3311913"/>
                </a:lnTo>
                <a:lnTo>
                  <a:pt x="1650381" y="3178098"/>
                </a:lnTo>
                <a:lnTo>
                  <a:pt x="1304693" y="2966225"/>
                </a:lnTo>
                <a:lnTo>
                  <a:pt x="947854" y="2910469"/>
                </a:lnTo>
                <a:lnTo>
                  <a:pt x="858644" y="2877015"/>
                </a:lnTo>
                <a:cubicBezTo>
                  <a:pt x="808116" y="2858641"/>
                  <a:pt x="842201" y="2874370"/>
                  <a:pt x="802888" y="2854713"/>
                </a:cubicBezTo>
                <a:lnTo>
                  <a:pt x="501805" y="2553630"/>
                </a:lnTo>
                <a:lnTo>
                  <a:pt x="267629" y="2129883"/>
                </a:lnTo>
                <a:lnTo>
                  <a:pt x="89210" y="1817649"/>
                </a:lnTo>
                <a:lnTo>
                  <a:pt x="0" y="1349298"/>
                </a:lnTo>
                <a:lnTo>
                  <a:pt x="178420" y="1003610"/>
                </a:lnTo>
                <a:lnTo>
                  <a:pt x="301083" y="680225"/>
                </a:lnTo>
                <a:lnTo>
                  <a:pt x="401444" y="479503"/>
                </a:lnTo>
                <a:lnTo>
                  <a:pt x="602166" y="490654"/>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7705493" y="3429000"/>
            <a:ext cx="1831874" cy="178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560707" y="3182583"/>
            <a:ext cx="1720343" cy="369332"/>
          </a:xfrm>
          <a:prstGeom prst="rect">
            <a:avLst/>
          </a:prstGeom>
          <a:noFill/>
        </p:spPr>
        <p:txBody>
          <a:bodyPr wrap="none" rtlCol="0">
            <a:spAutoFit/>
          </a:bodyPr>
          <a:lstStyle/>
          <a:p>
            <a:r>
              <a:rPr lang="en-US"/>
              <a:t>Valles </a:t>
            </a:r>
            <a:r>
              <a:rPr lang="en-US" err="1"/>
              <a:t>Marinenis</a:t>
            </a:r>
            <a:endParaRPr lang="en-US"/>
          </a:p>
        </p:txBody>
      </p:sp>
      <p:pic>
        <p:nvPicPr>
          <p:cNvPr id="18" name="Picture 17"/>
          <p:cNvPicPr>
            <a:picLocks noChangeAspect="1"/>
          </p:cNvPicPr>
          <p:nvPr/>
        </p:nvPicPr>
        <p:blipFill>
          <a:blip r:embed="rId4"/>
          <a:stretch>
            <a:fillRect/>
          </a:stretch>
        </p:blipFill>
        <p:spPr>
          <a:xfrm>
            <a:off x="9068050" y="5714883"/>
            <a:ext cx="2314575" cy="1019175"/>
          </a:xfrm>
          <a:prstGeom prst="rect">
            <a:avLst/>
          </a:prstGeom>
        </p:spPr>
      </p:pic>
    </p:spTree>
    <p:extLst>
      <p:ext uri="{BB962C8B-B14F-4D97-AF65-F5344CB8AC3E}">
        <p14:creationId xmlns:p14="http://schemas.microsoft.com/office/powerpoint/2010/main" val="20440558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177" y="19037"/>
            <a:ext cx="11933605" cy="584775"/>
          </a:xfrm>
          <a:prstGeom prst="rect">
            <a:avLst/>
          </a:prstGeom>
          <a:noFill/>
        </p:spPr>
        <p:txBody>
          <a:bodyPr wrap="square" rtlCol="0" anchor="t">
            <a:spAutoFit/>
          </a:bodyPr>
          <a:lstStyle/>
          <a:p>
            <a:r>
              <a:rPr lang="en-US" sz="3200" kern="1200">
                <a:solidFill>
                  <a:schemeClr val="tx1"/>
                </a:solidFill>
                <a:latin typeface="+mn-lt"/>
                <a:ea typeface="+mn-ea"/>
                <a:cs typeface="+mn-cs"/>
              </a:rPr>
              <a:t>Valles </a:t>
            </a:r>
            <a:r>
              <a:rPr lang="en-US" sz="3200" kern="1200" err="1">
                <a:solidFill>
                  <a:schemeClr val="tx1"/>
                </a:solidFill>
                <a:latin typeface="+mn-lt"/>
                <a:ea typeface="+mn-ea"/>
                <a:cs typeface="+mn-cs"/>
              </a:rPr>
              <a:t>Marineris</a:t>
            </a:r>
            <a:r>
              <a:rPr lang="en-US" sz="3200" kern="1200">
                <a:solidFill>
                  <a:schemeClr val="tx1"/>
                </a:solidFill>
                <a:latin typeface="+mn-lt"/>
                <a:ea typeface="+mn-ea"/>
                <a:cs typeface="+mn-cs"/>
              </a:rPr>
              <a:t> </a:t>
            </a:r>
            <a:r>
              <a:rPr lang="en-US" sz="3200"/>
              <a:t>size compared to the US.</a:t>
            </a:r>
          </a:p>
        </p:txBody>
      </p:sp>
      <p:pic>
        <p:nvPicPr>
          <p:cNvPr id="1026" name="Picture 2" descr="Image result for origin of valles marine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306" y="604500"/>
            <a:ext cx="7984815" cy="58954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30223" y="6499955"/>
            <a:ext cx="7339157" cy="253916"/>
          </a:xfrm>
          <a:prstGeom prst="rect">
            <a:avLst/>
          </a:prstGeom>
        </p:spPr>
        <p:txBody>
          <a:bodyPr wrap="square">
            <a:spAutoFit/>
          </a:bodyPr>
          <a:lstStyle/>
          <a:p>
            <a:r>
              <a:rPr lang="en-US" sz="1050">
                <a:solidFill>
                  <a:schemeClr val="tx1">
                    <a:lumMod val="50000"/>
                  </a:schemeClr>
                </a:solidFill>
              </a:rPr>
              <a:t>http://myscienceacademy.org/wp-content/uploads/2016/05/1419256699-39419b705e141afbb853fbe697753153-600x443.jpg</a:t>
            </a:r>
          </a:p>
        </p:txBody>
      </p:sp>
    </p:spTree>
    <p:extLst>
      <p:ext uri="{BB962C8B-B14F-4D97-AF65-F5344CB8AC3E}">
        <p14:creationId xmlns:p14="http://schemas.microsoft.com/office/powerpoint/2010/main" val="1762324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405" y="708025"/>
            <a:ext cx="5048983" cy="2554288"/>
          </a:xfrm>
        </p:spPr>
      </p:pic>
      <p:cxnSp>
        <p:nvCxnSpPr>
          <p:cNvPr id="10" name="Straight Connector 9"/>
          <p:cNvCxnSpPr/>
          <p:nvPr/>
        </p:nvCxnSpPr>
        <p:spPr>
          <a:xfrm flipH="1">
            <a:off x="1988312" y="1492729"/>
            <a:ext cx="731520" cy="1281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71447" y="91845"/>
            <a:ext cx="11709779" cy="461665"/>
          </a:xfrm>
          <a:prstGeom prst="rect">
            <a:avLst/>
          </a:prstGeom>
          <a:solidFill>
            <a:schemeClr val="bg1">
              <a:alpha val="41000"/>
            </a:schemeClr>
          </a:solidFill>
        </p:spPr>
        <p:txBody>
          <a:bodyPr wrap="square" rtlCol="0">
            <a:spAutoFit/>
          </a:bodyPr>
          <a:lstStyle/>
          <a:p>
            <a:pPr algn="ctr"/>
            <a:r>
              <a:rPr lang="en-US" sz="2400" kern="1200" dirty="0">
                <a:solidFill>
                  <a:schemeClr val="tx1"/>
                </a:solidFill>
                <a:latin typeface="+mn-lt"/>
                <a:ea typeface="+mn-ea"/>
                <a:cs typeface="+mn-cs"/>
              </a:rPr>
              <a:t>Topogra</a:t>
            </a:r>
            <a:r>
              <a:rPr lang="en-US" sz="2400" dirty="0"/>
              <a:t>phy of </a:t>
            </a:r>
            <a:r>
              <a:rPr lang="en-US" sz="2400" kern="1200" dirty="0">
                <a:solidFill>
                  <a:schemeClr val="tx1"/>
                </a:solidFill>
                <a:latin typeface="+mn-lt"/>
                <a:ea typeface="+mn-ea"/>
                <a:cs typeface="+mn-cs"/>
              </a:rPr>
              <a:t>Valles </a:t>
            </a:r>
            <a:r>
              <a:rPr lang="en-US" sz="2400" kern="1200" dirty="0" err="1">
                <a:solidFill>
                  <a:schemeClr val="tx1"/>
                </a:solidFill>
                <a:latin typeface="+mn-lt"/>
                <a:ea typeface="+mn-ea"/>
                <a:cs typeface="+mn-cs"/>
              </a:rPr>
              <a:t>Marineris</a:t>
            </a:r>
            <a:r>
              <a:rPr lang="en-US" sz="2400" kern="1200" dirty="0">
                <a:solidFill>
                  <a:schemeClr val="tx1"/>
                </a:solidFill>
                <a:latin typeface="+mn-lt"/>
                <a:ea typeface="+mn-ea"/>
                <a:cs typeface="+mn-cs"/>
              </a:rPr>
              <a:t> compared to the Tibetan Plateau</a:t>
            </a:r>
          </a:p>
        </p:txBody>
      </p:sp>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44872" y="3457286"/>
            <a:ext cx="5099714" cy="1636973"/>
          </a:xfrm>
          <a:prstGeom prst="rect">
            <a:avLst/>
          </a:prstGeom>
        </p:spPr>
      </p:pic>
      <p:pic>
        <p:nvPicPr>
          <p:cNvPr id="4" name="Picture 3"/>
          <p:cNvPicPr>
            <a:picLocks noChangeAspect="1"/>
          </p:cNvPicPr>
          <p:nvPr/>
        </p:nvPicPr>
        <p:blipFill>
          <a:blip r:embed="rId5"/>
          <a:stretch>
            <a:fillRect/>
          </a:stretch>
        </p:blipFill>
        <p:spPr>
          <a:xfrm>
            <a:off x="166688" y="708025"/>
            <a:ext cx="6391074" cy="2451100"/>
          </a:xfrm>
          <a:prstGeom prst="rect">
            <a:avLst/>
          </a:prstGeom>
        </p:spPr>
      </p:pic>
      <p:pic>
        <p:nvPicPr>
          <p:cNvPr id="6" name="Picture 5"/>
          <p:cNvPicPr>
            <a:picLocks noChangeAspect="1"/>
          </p:cNvPicPr>
          <p:nvPr/>
        </p:nvPicPr>
        <p:blipFill>
          <a:blip r:embed="rId6"/>
          <a:stretch>
            <a:fillRect/>
          </a:stretch>
        </p:blipFill>
        <p:spPr>
          <a:xfrm>
            <a:off x="166688" y="3457286"/>
            <a:ext cx="6500694" cy="1650555"/>
          </a:xfrm>
          <a:prstGeom prst="rect">
            <a:avLst/>
          </a:prstGeom>
        </p:spPr>
      </p:pic>
      <p:cxnSp>
        <p:nvCxnSpPr>
          <p:cNvPr id="7" name="Straight Arrow Connector 6"/>
          <p:cNvCxnSpPr/>
          <p:nvPr/>
        </p:nvCxnSpPr>
        <p:spPr>
          <a:xfrm flipH="1">
            <a:off x="8231940" y="1066800"/>
            <a:ext cx="1888345" cy="1878996"/>
          </a:xfrm>
          <a:prstGeom prst="straightConnector1">
            <a:avLst/>
          </a:prstGeom>
          <a:ln w="12700">
            <a:solidFill>
              <a:srgbClr val="FF0000"/>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2001991" y="3607568"/>
            <a:ext cx="2828925" cy="276999"/>
          </a:xfrm>
          <a:prstGeom prst="rect">
            <a:avLst/>
          </a:prstGeom>
          <a:solidFill>
            <a:schemeClr val="bg1">
              <a:alpha val="41000"/>
            </a:schemeClr>
          </a:solidFill>
        </p:spPr>
        <p:txBody>
          <a:bodyPr wrap="square" rtlCol="0" anchor="t">
            <a:spAutoFit/>
          </a:bodyPr>
          <a:lstStyle/>
          <a:p>
            <a:pPr algn="ctr"/>
            <a:r>
              <a:rPr lang="en-US" sz="1200" kern="1200">
                <a:solidFill>
                  <a:schemeClr val="tx1"/>
                </a:solidFill>
                <a:latin typeface="+mn-lt"/>
                <a:ea typeface="+mn-ea"/>
                <a:cs typeface="+mn-cs"/>
              </a:rPr>
              <a:t>3333 km = ~10,935,040</a:t>
            </a:r>
            <a:r>
              <a:rPr lang="en-US" sz="1200" kern="1200">
                <a:latin typeface="+mn-lt"/>
                <a:ea typeface="+mn-ea"/>
                <a:cs typeface="+mn-cs"/>
              </a:rPr>
              <a:t> Feet</a:t>
            </a:r>
          </a:p>
        </p:txBody>
      </p:sp>
      <p:sp>
        <p:nvSpPr>
          <p:cNvPr id="12" name="TextBox 11"/>
          <p:cNvSpPr txBox="1"/>
          <p:nvPr/>
        </p:nvSpPr>
        <p:spPr>
          <a:xfrm>
            <a:off x="7572729" y="3961778"/>
            <a:ext cx="596719" cy="954107"/>
          </a:xfrm>
          <a:prstGeom prst="rect">
            <a:avLst/>
          </a:prstGeom>
          <a:solidFill>
            <a:schemeClr val="bg1">
              <a:alpha val="41000"/>
            </a:schemeClr>
          </a:solidFill>
        </p:spPr>
        <p:txBody>
          <a:bodyPr wrap="square" rtlCol="0" anchor="t">
            <a:spAutoFit/>
          </a:bodyPr>
          <a:lstStyle/>
          <a:p>
            <a:pPr algn="ctr"/>
            <a:r>
              <a:rPr lang="en-US" sz="800" kern="1200">
                <a:solidFill>
                  <a:srgbClr val="FFFFFF"/>
                </a:solidFill>
                <a:latin typeface="Calibri"/>
                <a:ea typeface="+mn-ea"/>
                <a:cs typeface="+mn-cs"/>
              </a:rPr>
              <a:t>18,080 </a:t>
            </a:r>
            <a:r>
              <a:rPr lang="en-US" sz="800" kern="1200" err="1">
                <a:solidFill>
                  <a:srgbClr val="FFFFFF"/>
                </a:solidFill>
                <a:latin typeface="Calibri"/>
                <a:ea typeface="+mn-ea"/>
                <a:cs typeface="+mn-cs"/>
              </a:rPr>
              <a:t>ft</a:t>
            </a:r>
            <a:endParaRPr lang="en-US" sz="800" kern="1200">
              <a:solidFill>
                <a:srgbClr val="FFFFFF"/>
              </a:solidFill>
              <a:latin typeface="Calibri"/>
              <a:ea typeface="+mn-ea"/>
              <a:cs typeface="+mn-cs"/>
            </a:endParaRPr>
          </a:p>
          <a:p>
            <a:pPr algn="ctr"/>
            <a:r>
              <a:rPr lang="en-US" sz="800" kern="1200">
                <a:solidFill>
                  <a:srgbClr val="FFFFFF"/>
                </a:solidFill>
                <a:latin typeface="Calibri"/>
                <a:ea typeface="+mn-ea"/>
                <a:cs typeface="+mn-cs"/>
              </a:rPr>
              <a:t>15,000 </a:t>
            </a:r>
            <a:r>
              <a:rPr lang="en-US" sz="800" kern="1200" err="1">
                <a:solidFill>
                  <a:srgbClr val="FFFFFF"/>
                </a:solidFill>
                <a:latin typeface="Calibri"/>
                <a:ea typeface="+mn-ea"/>
                <a:cs typeface="+mn-cs"/>
              </a:rPr>
              <a:t>ft</a:t>
            </a:r>
            <a:endParaRPr lang="en-US" sz="800" kern="1200">
              <a:solidFill>
                <a:srgbClr val="FFFFFF"/>
              </a:solidFill>
              <a:latin typeface="Calibri"/>
              <a:ea typeface="+mn-ea"/>
              <a:cs typeface="+mn-cs"/>
            </a:endParaRPr>
          </a:p>
          <a:p>
            <a:pPr algn="ctr"/>
            <a:r>
              <a:rPr lang="en-US" sz="800" kern="1200">
                <a:solidFill>
                  <a:srgbClr val="FFFFFF"/>
                </a:solidFill>
                <a:latin typeface="Calibri"/>
                <a:ea typeface="+mn-ea"/>
                <a:cs typeface="+mn-cs"/>
              </a:rPr>
              <a:t>12,250 </a:t>
            </a:r>
            <a:r>
              <a:rPr lang="en-US" sz="800" kern="1200" err="1">
                <a:solidFill>
                  <a:srgbClr val="FFFFFF"/>
                </a:solidFill>
                <a:latin typeface="Calibri"/>
                <a:ea typeface="+mn-ea"/>
                <a:cs typeface="+mn-cs"/>
              </a:rPr>
              <a:t>ft</a:t>
            </a:r>
            <a:endParaRPr lang="en-US" sz="800" kern="1200">
              <a:solidFill>
                <a:srgbClr val="FFFFFF"/>
              </a:solidFill>
              <a:latin typeface="Calibri"/>
              <a:ea typeface="+mn-ea"/>
              <a:cs typeface="+mn-cs"/>
            </a:endParaRPr>
          </a:p>
          <a:p>
            <a:pPr algn="ctr"/>
            <a:r>
              <a:rPr lang="en-US" sz="800" kern="1200">
                <a:solidFill>
                  <a:srgbClr val="FFFFFF"/>
                </a:solidFill>
                <a:latin typeface="Calibri"/>
                <a:ea typeface="+mn-ea"/>
                <a:cs typeface="+mn-cs"/>
              </a:rPr>
              <a:t>10,000 </a:t>
            </a:r>
            <a:r>
              <a:rPr lang="en-US" sz="800" kern="1200" err="1">
                <a:solidFill>
                  <a:srgbClr val="FFFFFF"/>
                </a:solidFill>
                <a:latin typeface="Calibri"/>
                <a:ea typeface="+mn-ea"/>
                <a:cs typeface="+mn-cs"/>
              </a:rPr>
              <a:t>ft</a:t>
            </a:r>
            <a:endParaRPr lang="en-US" sz="800" kern="1200">
              <a:solidFill>
                <a:srgbClr val="FFFFFF"/>
              </a:solidFill>
              <a:latin typeface="Calibri"/>
              <a:ea typeface="+mn-ea"/>
              <a:cs typeface="+mn-cs"/>
            </a:endParaRPr>
          </a:p>
          <a:p>
            <a:pPr algn="ctr"/>
            <a:r>
              <a:rPr lang="en-US" sz="800" kern="1200">
                <a:solidFill>
                  <a:srgbClr val="FFFFFF"/>
                </a:solidFill>
                <a:latin typeface="Calibri"/>
                <a:ea typeface="+mn-ea"/>
                <a:cs typeface="+mn-cs"/>
              </a:rPr>
              <a:t>7,500 </a:t>
            </a:r>
            <a:r>
              <a:rPr lang="en-US" sz="800" kern="1200" err="1">
                <a:solidFill>
                  <a:srgbClr val="FFFFFF"/>
                </a:solidFill>
                <a:latin typeface="Calibri"/>
                <a:ea typeface="+mn-ea"/>
                <a:cs typeface="+mn-cs"/>
              </a:rPr>
              <a:t>ft</a:t>
            </a:r>
            <a:endParaRPr lang="en-US" sz="800" kern="1200">
              <a:solidFill>
                <a:srgbClr val="FFFFFF"/>
              </a:solidFill>
              <a:latin typeface="Calibri"/>
              <a:ea typeface="+mn-ea"/>
              <a:cs typeface="+mn-cs"/>
            </a:endParaRPr>
          </a:p>
          <a:p>
            <a:pPr algn="ctr"/>
            <a:r>
              <a:rPr lang="en-US" sz="800" kern="1200">
                <a:solidFill>
                  <a:srgbClr val="FFFFFF"/>
                </a:solidFill>
                <a:latin typeface="Calibri"/>
                <a:ea typeface="+mn-ea"/>
                <a:cs typeface="+mn-cs"/>
              </a:rPr>
              <a:t>5,000 </a:t>
            </a:r>
            <a:r>
              <a:rPr lang="en-US" sz="800" kern="1200" err="1">
                <a:solidFill>
                  <a:srgbClr val="FFFFFF"/>
                </a:solidFill>
                <a:latin typeface="Calibri"/>
                <a:ea typeface="+mn-ea"/>
                <a:cs typeface="+mn-cs"/>
              </a:rPr>
              <a:t>ft</a:t>
            </a:r>
            <a:endParaRPr lang="en-US" sz="800" kern="1200">
              <a:solidFill>
                <a:srgbClr val="FFFFFF"/>
              </a:solidFill>
              <a:latin typeface="Calibri"/>
              <a:ea typeface="+mn-ea"/>
              <a:cs typeface="+mn-cs"/>
            </a:endParaRPr>
          </a:p>
          <a:p>
            <a:pPr algn="ctr"/>
            <a:r>
              <a:rPr lang="en-US" sz="800" kern="1200">
                <a:solidFill>
                  <a:srgbClr val="FFFFFF"/>
                </a:solidFill>
                <a:latin typeface="Calibri"/>
                <a:ea typeface="+mn-ea"/>
                <a:cs typeface="+mn-cs"/>
              </a:rPr>
              <a:t>2,579 </a:t>
            </a:r>
            <a:r>
              <a:rPr lang="en-US" sz="800" kern="1200" err="1">
                <a:solidFill>
                  <a:srgbClr val="FFFFFF"/>
                </a:solidFill>
                <a:latin typeface="Calibri"/>
                <a:ea typeface="+mn-ea"/>
                <a:cs typeface="+mn-cs"/>
              </a:rPr>
              <a:t>ft</a:t>
            </a:r>
            <a:endParaRPr lang="en-US" sz="800" kern="1200">
              <a:solidFill>
                <a:srgbClr val="FFFFFF"/>
              </a:solidFill>
              <a:latin typeface="Calibri"/>
              <a:ea typeface="+mn-ea"/>
              <a:cs typeface="+mn-cs"/>
            </a:endParaRPr>
          </a:p>
        </p:txBody>
      </p:sp>
      <p:sp>
        <p:nvSpPr>
          <p:cNvPr id="14" name="TextBox 13"/>
          <p:cNvSpPr txBox="1"/>
          <p:nvPr/>
        </p:nvSpPr>
        <p:spPr>
          <a:xfrm>
            <a:off x="9176546" y="3990975"/>
            <a:ext cx="596719" cy="830997"/>
          </a:xfrm>
          <a:prstGeom prst="rect">
            <a:avLst/>
          </a:prstGeom>
          <a:solidFill>
            <a:schemeClr val="bg1">
              <a:alpha val="41000"/>
            </a:schemeClr>
          </a:solidFill>
        </p:spPr>
        <p:txBody>
          <a:bodyPr wrap="square" rtlCol="0" anchor="t">
            <a:spAutoFit/>
          </a:bodyPr>
          <a:lstStyle/>
          <a:p>
            <a:pPr algn="ctr"/>
            <a:r>
              <a:rPr lang="en-US" sz="800" kern="1200">
                <a:solidFill>
                  <a:srgbClr val="FFFFFF"/>
                </a:solidFill>
                <a:latin typeface="Calibri"/>
                <a:ea typeface="+mn-ea"/>
                <a:cs typeface="+mn-cs"/>
              </a:rPr>
              <a:t>0 miles to 1163 miles long (100 mile intervals)</a:t>
            </a:r>
          </a:p>
        </p:txBody>
      </p:sp>
      <p:sp>
        <p:nvSpPr>
          <p:cNvPr id="16" name="TextBox 15"/>
          <p:cNvSpPr txBox="1"/>
          <p:nvPr/>
        </p:nvSpPr>
        <p:spPr>
          <a:xfrm>
            <a:off x="5861049" y="3990975"/>
            <a:ext cx="596719" cy="707886"/>
          </a:xfrm>
          <a:prstGeom prst="rect">
            <a:avLst/>
          </a:prstGeom>
          <a:solidFill>
            <a:schemeClr val="bg1">
              <a:alpha val="41000"/>
            </a:schemeClr>
          </a:solidFill>
        </p:spPr>
        <p:txBody>
          <a:bodyPr wrap="square" rtlCol="0" anchor="t">
            <a:spAutoFit/>
          </a:bodyPr>
          <a:lstStyle/>
          <a:p>
            <a:pPr algn="ctr"/>
            <a:r>
              <a:rPr lang="en-US" sz="800" kern="1200">
                <a:solidFill>
                  <a:srgbClr val="FFFFFF"/>
                </a:solidFill>
                <a:latin typeface="Calibri"/>
                <a:ea typeface="+mn-ea"/>
                <a:cs typeface="+mn-cs"/>
              </a:rPr>
              <a:t>0 miles to 510 miles</a:t>
            </a:r>
          </a:p>
          <a:p>
            <a:pPr algn="ctr"/>
            <a:r>
              <a:rPr lang="en-US" sz="800" kern="1200">
                <a:solidFill>
                  <a:srgbClr val="FFFFFF"/>
                </a:solidFill>
                <a:latin typeface="Calibri"/>
                <a:ea typeface="+mn-ea"/>
                <a:cs typeface="+mn-cs"/>
              </a:rPr>
              <a:t>(~46.6 mile intervals)</a:t>
            </a:r>
            <a:endParaRPr lang="en-US" sz="800" kern="1200">
              <a:latin typeface="Calibri"/>
              <a:ea typeface="+mn-ea"/>
              <a:cs typeface="+mn-cs"/>
            </a:endParaRPr>
          </a:p>
        </p:txBody>
      </p:sp>
    </p:spTree>
    <p:extLst>
      <p:ext uri="{BB962C8B-B14F-4D97-AF65-F5344CB8AC3E}">
        <p14:creationId xmlns:p14="http://schemas.microsoft.com/office/powerpoint/2010/main" val="2486761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5528"/>
            <a:ext cx="10515600" cy="1325563"/>
          </a:xfrm>
        </p:spPr>
        <p:txBody>
          <a:bodyPr/>
          <a:lstStyle/>
          <a:p>
            <a:r>
              <a:rPr lang="en-US" b="1"/>
              <a:t>Origin of the Valles </a:t>
            </a:r>
            <a:r>
              <a:rPr lang="en-US" b="1" err="1"/>
              <a:t>Marineris</a:t>
            </a:r>
            <a:endParaRPr lang="en-US" b="1"/>
          </a:p>
        </p:txBody>
      </p:sp>
      <p:sp>
        <p:nvSpPr>
          <p:cNvPr id="3" name="Content Placeholder 2"/>
          <p:cNvSpPr>
            <a:spLocks noGrp="1"/>
          </p:cNvSpPr>
          <p:nvPr>
            <p:ph idx="1"/>
          </p:nvPr>
        </p:nvSpPr>
        <p:spPr>
          <a:xfrm>
            <a:off x="185738" y="1000034"/>
            <a:ext cx="5910262" cy="5257891"/>
          </a:xfrm>
        </p:spPr>
        <p:txBody>
          <a:bodyPr>
            <a:normAutofit fontScale="92500" lnSpcReduction="10000"/>
          </a:bodyPr>
          <a:lstStyle/>
          <a:p>
            <a:r>
              <a:rPr lang="en-US" dirty="0"/>
              <a:t>The uplift of Valles </a:t>
            </a:r>
            <a:r>
              <a:rPr lang="en-US" dirty="0" err="1"/>
              <a:t>Marineris</a:t>
            </a:r>
            <a:r>
              <a:rPr lang="en-US" dirty="0"/>
              <a:t> is attributed to the large plume sphere underneath the lithosphere.</a:t>
            </a:r>
          </a:p>
          <a:p>
            <a:r>
              <a:rPr lang="en-US" dirty="0"/>
              <a:t>The plume’s force and temperature caused the rocks to expanded across the region, and fractures were created.</a:t>
            </a:r>
          </a:p>
          <a:p>
            <a:r>
              <a:rPr lang="en-US" dirty="0"/>
              <a:t>The rocks expansion in the lithosphere also created the rift valleys from basaltic magma, causing decompression of the mantle and plume.</a:t>
            </a:r>
          </a:p>
          <a:p>
            <a:r>
              <a:rPr lang="en-US" dirty="0"/>
              <a:t>Finally, the magma rocks hypothetically formed by the </a:t>
            </a:r>
            <a:r>
              <a:rPr lang="en-US" dirty="0" err="1"/>
              <a:t>Tharsis</a:t>
            </a:r>
            <a:r>
              <a:rPr lang="en-US" dirty="0"/>
              <a:t> region erupted into the fractures and molded Valles </a:t>
            </a:r>
            <a:r>
              <a:rPr lang="en-US" dirty="0" err="1"/>
              <a:t>Marineris</a:t>
            </a:r>
            <a:r>
              <a:rPr lang="en-US" dirty="0"/>
              <a:t>.</a:t>
            </a:r>
          </a:p>
        </p:txBody>
      </p:sp>
      <p:pic>
        <p:nvPicPr>
          <p:cNvPr id="4" name="Picture 2" descr="Image result for geological rif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820" y="705619"/>
            <a:ext cx="5075664" cy="56925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500277" y="6406175"/>
            <a:ext cx="3390095" cy="369332"/>
          </a:xfrm>
          <a:prstGeom prst="rect">
            <a:avLst/>
          </a:prstGeom>
          <a:noFill/>
        </p:spPr>
        <p:txBody>
          <a:bodyPr wrap="none" rtlCol="0">
            <a:spAutoFit/>
          </a:bodyPr>
          <a:lstStyle/>
          <a:p>
            <a:r>
              <a:rPr lang="en-US" dirty="0"/>
              <a:t>Example of rift formation on Earth</a:t>
            </a:r>
          </a:p>
        </p:txBody>
      </p:sp>
      <p:sp>
        <p:nvSpPr>
          <p:cNvPr id="6" name="TextBox 5"/>
          <p:cNvSpPr txBox="1"/>
          <p:nvPr/>
        </p:nvSpPr>
        <p:spPr>
          <a:xfrm>
            <a:off x="-50181" y="6642556"/>
            <a:ext cx="3288131" cy="215444"/>
          </a:xfrm>
          <a:prstGeom prst="rect">
            <a:avLst/>
          </a:prstGeom>
          <a:noFill/>
        </p:spPr>
        <p:txBody>
          <a:bodyPr wrap="square" rtlCol="0" anchor="t">
            <a:spAutoFit/>
          </a:bodyPr>
          <a:lstStyle/>
          <a:p>
            <a:r>
              <a:rPr lang="en-US" sz="800" i="1" dirty="0">
                <a:solidFill>
                  <a:srgbClr val="FFFFFF"/>
                </a:solidFill>
                <a:latin typeface="Calibri"/>
              </a:rPr>
              <a:t>Introduction to Planetary Science, The Geological Perspective</a:t>
            </a:r>
          </a:p>
        </p:txBody>
      </p:sp>
    </p:spTree>
    <p:extLst>
      <p:ext uri="{BB962C8B-B14F-4D97-AF65-F5344CB8AC3E}">
        <p14:creationId xmlns:p14="http://schemas.microsoft.com/office/powerpoint/2010/main" val="157088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71475"/>
            <a:ext cx="10515600" cy="1325563"/>
          </a:xfrm>
        </p:spPr>
        <p:txBody>
          <a:bodyPr/>
          <a:lstStyle/>
          <a:p>
            <a:r>
              <a:rPr lang="en-US" dirty="0"/>
              <a:t>Mars Had Water in the Past</a:t>
            </a:r>
          </a:p>
        </p:txBody>
      </p:sp>
      <p:sp>
        <p:nvSpPr>
          <p:cNvPr id="3" name="Content Placeholder 2"/>
          <p:cNvSpPr>
            <a:spLocks noGrp="1"/>
          </p:cNvSpPr>
          <p:nvPr>
            <p:ph idx="1"/>
          </p:nvPr>
        </p:nvSpPr>
        <p:spPr>
          <a:xfrm>
            <a:off x="632178" y="1577270"/>
            <a:ext cx="6121400" cy="4536586"/>
          </a:xfrm>
        </p:spPr>
        <p:txBody>
          <a:bodyPr vert="horz" lIns="91440" tIns="45720" rIns="91440" bIns="45720" rtlCol="0" anchor="t">
            <a:normAutofit fontScale="92500" lnSpcReduction="10000"/>
          </a:bodyPr>
          <a:lstStyle/>
          <a:p>
            <a:r>
              <a:rPr lang="en-US" dirty="0"/>
              <a:t>In the Hesperian and Noachian period, Mars had its own hydrological cycle.</a:t>
            </a:r>
          </a:p>
          <a:p>
            <a:pPr lvl="1"/>
            <a:r>
              <a:rPr lang="en-US" dirty="0"/>
              <a:t>The formation of Valles </a:t>
            </a:r>
            <a:r>
              <a:rPr lang="en-US" dirty="0" err="1"/>
              <a:t>Marineirs</a:t>
            </a:r>
            <a:r>
              <a:rPr lang="en-US" dirty="0"/>
              <a:t> and the water cycle happened at different geological time periods.</a:t>
            </a:r>
          </a:p>
          <a:p>
            <a:r>
              <a:rPr lang="en-US" dirty="0"/>
              <a:t>The water evaporated into the atmosphere, which brought precipitation into northern hemisphere.</a:t>
            </a:r>
          </a:p>
          <a:p>
            <a:pPr lvl="1"/>
            <a:r>
              <a:rPr lang="en-US" dirty="0"/>
              <a:t>Melted snow and rain created ice caps, which made the stream networks freeze up and in the process drying up the topography.</a:t>
            </a:r>
          </a:p>
          <a:p>
            <a:pPr lvl="1"/>
            <a:r>
              <a:rPr lang="en-US" dirty="0"/>
              <a:t>Greenhouse gases were decline and the hydrological cycle diminished. </a:t>
            </a:r>
          </a:p>
        </p:txBody>
      </p:sp>
      <p:pic>
        <p:nvPicPr>
          <p:cNvPr id="5" name="Picture 4" descr="http://ops-alaska.com/time/gangale_other/GeologialTime.gif"/>
          <p:cNvPicPr>
            <a:picLocks noChangeAspect="1"/>
          </p:cNvPicPr>
          <p:nvPr/>
        </p:nvPicPr>
        <p:blipFill>
          <a:blip r:embed="rId2"/>
          <a:stretch>
            <a:fillRect/>
          </a:stretch>
        </p:blipFill>
        <p:spPr>
          <a:xfrm>
            <a:off x="6795755" y="1790700"/>
            <a:ext cx="5147008" cy="3279775"/>
          </a:xfrm>
          <a:prstGeom prst="rect">
            <a:avLst/>
          </a:prstGeom>
        </p:spPr>
      </p:pic>
      <p:sp>
        <p:nvSpPr>
          <p:cNvPr id="6" name="TextBox 5"/>
          <p:cNvSpPr txBox="1"/>
          <p:nvPr/>
        </p:nvSpPr>
        <p:spPr>
          <a:xfrm>
            <a:off x="0" y="6642556"/>
            <a:ext cx="3288131" cy="215444"/>
          </a:xfrm>
          <a:prstGeom prst="rect">
            <a:avLst/>
          </a:prstGeom>
          <a:noFill/>
        </p:spPr>
        <p:txBody>
          <a:bodyPr wrap="square" rtlCol="0" anchor="t">
            <a:spAutoFit/>
          </a:bodyPr>
          <a:lstStyle/>
          <a:p>
            <a:r>
              <a:rPr lang="en-US" sz="800" i="1" dirty="0">
                <a:solidFill>
                  <a:srgbClr val="FFFFFF"/>
                </a:solidFill>
                <a:latin typeface="Calibri"/>
              </a:rPr>
              <a:t>Introduction to Planetary Science, The Geological Perspective</a:t>
            </a:r>
          </a:p>
        </p:txBody>
      </p:sp>
      <p:sp>
        <p:nvSpPr>
          <p:cNvPr id="7" name="TextBox 6"/>
          <p:cNvSpPr txBox="1"/>
          <p:nvPr/>
        </p:nvSpPr>
        <p:spPr>
          <a:xfrm>
            <a:off x="10464059" y="5064478"/>
            <a:ext cx="3288131" cy="215444"/>
          </a:xfrm>
          <a:prstGeom prst="rect">
            <a:avLst/>
          </a:prstGeom>
          <a:noFill/>
        </p:spPr>
        <p:txBody>
          <a:bodyPr wrap="square" rtlCol="0" anchor="t">
            <a:spAutoFit/>
          </a:bodyPr>
          <a:lstStyle/>
          <a:p>
            <a:r>
              <a:rPr lang="en-US" sz="800">
                <a:solidFill>
                  <a:srgbClr val="FFFFFF"/>
                </a:solidFill>
                <a:latin typeface="Calibri"/>
              </a:rPr>
              <a:t>Public Domain, From Wikipedia</a:t>
            </a:r>
          </a:p>
        </p:txBody>
      </p:sp>
    </p:spTree>
    <p:extLst>
      <p:ext uri="{BB962C8B-B14F-4D97-AF65-F5344CB8AC3E}">
        <p14:creationId xmlns:p14="http://schemas.microsoft.com/office/powerpoint/2010/main" val="6753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sz="half" idx="1"/>
          </p:nvPr>
        </p:nvSpPr>
        <p:spPr>
          <a:xfrm>
            <a:off x="0" y="0"/>
            <a:ext cx="12110224" cy="1752600"/>
          </a:xfrm>
        </p:spPr>
        <p:txBody>
          <a:bodyPr>
            <a:noAutofit/>
          </a:bodyPr>
          <a:lstStyle/>
          <a:p>
            <a:pPr eaLnBrk="1" hangingPunct="1"/>
            <a:r>
              <a:rPr lang="en-US" altLang="en-US" sz="3200"/>
              <a:t>No liquid water or rainfall on the planet’s surface today</a:t>
            </a:r>
          </a:p>
          <a:p>
            <a:pPr eaLnBrk="1" hangingPunct="1"/>
            <a:r>
              <a:rPr lang="en-US" altLang="en-US" sz="3200"/>
              <a:t>However, liquid water once flowed on Mars, as evident in many surface features</a:t>
            </a:r>
          </a:p>
        </p:txBody>
      </p:sp>
      <p:pic>
        <p:nvPicPr>
          <p:cNvPr id="59396"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3031658" y="1752600"/>
            <a:ext cx="6128683" cy="492698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43432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a:t>
            </a:r>
          </a:p>
        </p:txBody>
      </p:sp>
      <p:sp>
        <p:nvSpPr>
          <p:cNvPr id="3" name="Content Placeholder 2"/>
          <p:cNvSpPr>
            <a:spLocks noGrp="1"/>
          </p:cNvSpPr>
          <p:nvPr>
            <p:ph idx="1"/>
          </p:nvPr>
        </p:nvSpPr>
        <p:spPr>
          <a:xfrm>
            <a:off x="2563532" y="1826709"/>
            <a:ext cx="6931731" cy="3652838"/>
          </a:xfrm>
        </p:spPr>
        <p:txBody>
          <a:bodyPr vert="horz" lIns="91440" tIns="45720" rIns="91440" bIns="45720" rtlCol="0" anchor="t">
            <a:noAutofit/>
          </a:bodyPr>
          <a:lstStyle/>
          <a:p>
            <a:pPr marL="0" indent="0">
              <a:buNone/>
            </a:pPr>
            <a:r>
              <a:rPr lang="en-US" sz="3200" i="1" dirty="0"/>
              <a:t>The mapping and characterization of the drainage network, correlated to the tectonic characteristics of the region will shed light on the dominant factors controlling the evolution of the canyons.</a:t>
            </a:r>
          </a:p>
        </p:txBody>
      </p:sp>
    </p:spTree>
    <p:extLst>
      <p:ext uri="{BB962C8B-B14F-4D97-AF65-F5344CB8AC3E}">
        <p14:creationId xmlns:p14="http://schemas.microsoft.com/office/powerpoint/2010/main" val="368393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800</Words>
  <Application>Microsoft Office PowerPoint</Application>
  <PresentationFormat>Widescreen</PresentationFormat>
  <Paragraphs>111</Paragraphs>
  <Slides>26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MS PGothic</vt:lpstr>
      <vt:lpstr>Arial</vt:lpstr>
      <vt:lpstr>Calibri</vt:lpstr>
      <vt:lpstr>Calibri Light</vt:lpstr>
      <vt:lpstr>Futura Medium</vt:lpstr>
      <vt:lpstr>Gadugi</vt:lpstr>
      <vt:lpstr>Roboto</vt:lpstr>
      <vt:lpstr>Times</vt:lpstr>
      <vt:lpstr>Office Theme</vt:lpstr>
      <vt:lpstr>PowerPoint Presentation</vt:lpstr>
      <vt:lpstr>Introduction</vt:lpstr>
      <vt:lpstr>Introduction</vt:lpstr>
      <vt:lpstr>PowerPoint Presentation</vt:lpstr>
      <vt:lpstr>PowerPoint Presentation</vt:lpstr>
      <vt:lpstr>Origin of the Valles Marineris</vt:lpstr>
      <vt:lpstr>Mars Had Water in the Past</vt:lpstr>
      <vt:lpstr>PowerPoint Presentation</vt:lpstr>
      <vt:lpstr>Research question:</vt:lpstr>
      <vt:lpstr>Methods</vt:lpstr>
      <vt:lpstr>Digital processing of the MOLA for hydrologic analysis</vt:lpstr>
      <vt:lpstr>PowerPoint Presentation</vt:lpstr>
      <vt:lpstr>Digital processing of the MOLA for geological purposes</vt:lpstr>
      <vt:lpstr>PowerPoint Presentation</vt:lpstr>
      <vt:lpstr>PowerPoint Presentation</vt:lpstr>
      <vt:lpstr>PowerPoint Presentation</vt:lpstr>
      <vt:lpstr>PowerPoint Presentation</vt:lpstr>
      <vt:lpstr>PowerPoint Presentation</vt:lpstr>
      <vt:lpstr>CALCULATIONS (FOR OVERLYING)</vt:lpstr>
      <vt:lpstr>MAIN FINDINGS</vt:lpstr>
      <vt:lpstr>FUTURE WORK</vt:lpstr>
      <vt:lpstr>QUESTIONS</vt:lpstr>
      <vt:lpstr>BACK UP SLIDES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Thenewsguy Alex</dc:creator>
  <cp:lastModifiedBy>Thenewsguy Alex</cp:lastModifiedBy>
  <cp:revision>8</cp:revision>
  <dcterms:modified xsi:type="dcterms:W3CDTF">2017-04-04T23:54:31Z</dcterms:modified>
</cp:coreProperties>
</file>